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77" r:id="rId5"/>
    <p:sldId id="257" r:id="rId6"/>
    <p:sldId id="288" r:id="rId7"/>
    <p:sldId id="284" r:id="rId8"/>
    <p:sldId id="265" r:id="rId9"/>
    <p:sldId id="286" r:id="rId10"/>
    <p:sldId id="282" r:id="rId11"/>
    <p:sldId id="302" r:id="rId1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19EE6BC-155F-4717-A4C4-E0DE826C71F0}" name="奥村 晶子" initials="奥村" userId="S::okumura.akiko@redcomet365.onmicrosoft.com::1755b57f-e73d-4f15-9c5e-8037ac83c05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432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E373E-EE71-4AE7-8F6B-19B8B667E085}" v="1" dt="2026-06-29T08:43:21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404" autoAdjust="0"/>
  </p:normalViewPr>
  <p:slideViewPr>
    <p:cSldViewPr>
      <p:cViewPr varScale="1">
        <p:scale>
          <a:sx n="74" d="100"/>
          <a:sy n="74" d="100"/>
        </p:scale>
        <p:origin x="112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291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奥村 晶子" userId="1755b57f-e73d-4f15-9c5e-8037ac83c059" providerId="ADAL" clId="{168506F3-8E64-46BA-B939-26A16F51588F}"/>
    <pc:docChg chg="modSld">
      <pc:chgData name="奥村 晶子" userId="1755b57f-e73d-4f15-9c5e-8037ac83c059" providerId="ADAL" clId="{168506F3-8E64-46BA-B939-26A16F51588F}" dt="2026-06-29T08:43:21.986" v="0"/>
      <pc:docMkLst>
        <pc:docMk/>
      </pc:docMkLst>
      <pc:sldChg chg="addSp modSp">
        <pc:chgData name="奥村 晶子" userId="1755b57f-e73d-4f15-9c5e-8037ac83c059" providerId="ADAL" clId="{168506F3-8E64-46BA-B939-26A16F51588F}" dt="2026-06-29T08:43:21.986" v="0"/>
        <pc:sldMkLst>
          <pc:docMk/>
          <pc:sldMk cId="4160533558" sldId="302"/>
        </pc:sldMkLst>
        <pc:spChg chg="add mod">
          <ac:chgData name="奥村 晶子" userId="1755b57f-e73d-4f15-9c5e-8037ac83c059" providerId="ADAL" clId="{168506F3-8E64-46BA-B939-26A16F51588F}" dt="2026-06-29T08:43:21.986" v="0"/>
          <ac:spMkLst>
            <pc:docMk/>
            <pc:sldMk cId="4160533558" sldId="302"/>
            <ac:spMk id="2" creationId="{BA658B84-F536-0829-1D84-074B53FB4A3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FDA4E-01E1-408A-8ECE-A03B89796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5086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2513" y="1304925"/>
            <a:ext cx="4471987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4B13C-A8A2-4F60-8AD8-43DCE58B8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75979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052513" y="1304925"/>
            <a:ext cx="4471987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altLang="ja-JP" sz="1200" b="1" u="sng" dirty="0">
              <a:latin typeface="+mn-ea"/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0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b="1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119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902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828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270250" y="893763"/>
            <a:ext cx="3062288" cy="22971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761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51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コンビネーション製剤は</a:t>
            </a:r>
            <a:r>
              <a:rPr lang="en-US" altLang="ja-JP" dirty="0"/>
              <a:t>p.7-8</a:t>
            </a:r>
            <a:r>
              <a:rPr lang="ja-JP" altLang="en-US" dirty="0"/>
              <a:t>の両方にご記載下さい。</a:t>
            </a:r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482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/>
              <a:t>コンビネーション製剤は</a:t>
            </a:r>
            <a:r>
              <a:rPr lang="en-US" altLang="ja-JP" sz="1800" dirty="0"/>
              <a:t>p.7-8</a:t>
            </a:r>
            <a:r>
              <a:rPr lang="ja-JP" altLang="en-US" sz="1800" dirty="0"/>
              <a:t>の両方にご記載下さい。</a:t>
            </a:r>
            <a:endParaRPr lang="en-US" altLang="ja-JP" sz="18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82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6829" y="1097280"/>
            <a:ext cx="7886700" cy="51013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 dirty="0"/>
              <a:t>課題名</a:t>
            </a:r>
            <a:br>
              <a:rPr lang="en-US" altLang="ja-JP" dirty="0"/>
            </a:br>
            <a:r>
              <a:rPr lang="ja-JP" altLang="en-US" dirty="0"/>
              <a:t>英語課題名を併記してください。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6829" y="4837264"/>
            <a:ext cx="7886700" cy="44700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所属</a:t>
            </a:r>
            <a:r>
              <a:rPr lang="ja-JP" altLang="en-US"/>
              <a:t>と氏名（本項目は企業送付時に削除致します）</a:t>
            </a:r>
            <a:endParaRPr lang="ja-JP" alt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76829" y="2999907"/>
            <a:ext cx="7886700" cy="431499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開発物名（例：　</a:t>
            </a:r>
            <a:r>
              <a:rPr lang="en-US" altLang="ja-JP" dirty="0"/>
              <a:t>Protein Kinase X Inhibitor</a:t>
            </a:r>
            <a:r>
              <a:rPr lang="ja-JP" altLang="en-US" dirty="0"/>
              <a:t>）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BE6417-98F8-B6A0-89FE-2FF08E74F8F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744E68-3A36-5589-0D38-DA98D222C8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960853-3595-F0DB-C28D-FAE0C174F27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8447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対象疾患と研究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755576" y="6237312"/>
            <a:ext cx="8280920" cy="42414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r>
              <a:rPr kumimoji="1" lang="ja-JP" altLang="en-US" dirty="0"/>
              <a:t>研究開発の背景について、対象疾患名を含めスライド</a:t>
            </a:r>
            <a:r>
              <a:rPr kumimoji="1" lang="en-US" altLang="ja-JP" dirty="0"/>
              <a:t>1</a:t>
            </a:r>
            <a:r>
              <a:rPr kumimoji="1" lang="ja-JP" altLang="en-US" dirty="0"/>
              <a:t>枚以内で記載してください。</a:t>
            </a:r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05B22D2D-945E-F4E6-8113-005B13D1B4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5534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開発コンセプ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55576" y="6237312"/>
            <a:ext cx="7634637" cy="42414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r>
              <a:rPr kumimoji="1" lang="ja-JP" altLang="en-US" dirty="0"/>
              <a:t>開発コンセプトまたは仮説、予想される作用機序についてスライド</a:t>
            </a:r>
            <a:r>
              <a:rPr kumimoji="1" lang="en-US" altLang="ja-JP" dirty="0"/>
              <a:t>1</a:t>
            </a:r>
            <a:r>
              <a:rPr kumimoji="1" lang="ja-JP" altLang="en-US" dirty="0"/>
              <a:t>枚以内で記載してください。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EFBB7BA-8A59-092E-70A4-D38684D0A2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7082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 vitro有効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>
          <a:xfrm>
            <a:off x="611560" y="6021288"/>
            <a:ext cx="7776864" cy="424145"/>
          </a:xfrm>
        </p:spPr>
        <p:txBody>
          <a:bodyPr>
            <a:noAutofit/>
          </a:bodyPr>
          <a:lstStyle>
            <a:lvl1pPr>
              <a:defRPr sz="2400" baseline="0"/>
            </a:lvl1pPr>
          </a:lstStyle>
          <a:p>
            <a:r>
              <a:rPr kumimoji="1" lang="en-US" altLang="ja-JP" sz="2400" dirty="0"/>
              <a:t>vitro</a:t>
            </a:r>
            <a:r>
              <a:rPr kumimoji="1" lang="ja-JP" altLang="en-US" sz="2400" dirty="0" err="1"/>
              <a:t>での</a:t>
            </a:r>
            <a:r>
              <a:rPr kumimoji="1" lang="ja-JP" altLang="en-US" sz="2400" dirty="0"/>
              <a:t>有効性に関するデータがあれば記載してください。</a:t>
            </a:r>
            <a:br>
              <a:rPr kumimoji="1" lang="en-US" altLang="ja-JP" sz="2400" dirty="0"/>
            </a:br>
            <a:r>
              <a:rPr kumimoji="1" lang="ja-JP" altLang="en-US" sz="2400" dirty="0"/>
              <a:t>（創薬基盤技術を提案される場合は、従来の技術との優位性について記載してください）</a:t>
            </a:r>
            <a:endParaRPr lang="ja-JP" altLang="en-US" sz="2400" dirty="0"/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C2A2A187-507B-37CD-28B4-08B4369891C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1039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 vivo有効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>
          <a:xfrm>
            <a:off x="827584" y="6309320"/>
            <a:ext cx="8136904" cy="42414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r>
              <a:rPr kumimoji="1" lang="en-US" altLang="ja-JP" sz="2400" dirty="0"/>
              <a:t>vivo</a:t>
            </a:r>
            <a:r>
              <a:rPr kumimoji="1" lang="ja-JP" altLang="en-US" sz="2400" dirty="0" err="1"/>
              <a:t>での</a:t>
            </a:r>
            <a:r>
              <a:rPr kumimoji="1" lang="ja-JP" altLang="en-US" sz="2400" dirty="0"/>
              <a:t>有効性に関するデータがあれば記載してください。</a:t>
            </a:r>
            <a:endParaRPr lang="ja-JP" altLang="en-US" sz="2400" dirty="0"/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D1F3D082-2D73-E0C3-088C-37ED310653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625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毒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75656" y="6237312"/>
            <a:ext cx="6336704" cy="543594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kumimoji="1" lang="ja-JP" altLang="en-US" dirty="0"/>
              <a:t>毒性に関するデータがあれば記載してください。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3FEBCC6-9444-312F-E470-2E8069B94F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807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1187624" y="6165304"/>
            <a:ext cx="6840760" cy="543594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kumimoji="1" lang="ja-JP" altLang="en-US" dirty="0"/>
              <a:t>今後</a:t>
            </a:r>
            <a:r>
              <a:rPr kumimoji="1" lang="en-US" altLang="ja-JP" dirty="0"/>
              <a:t>2</a:t>
            </a:r>
            <a:r>
              <a:rPr kumimoji="1" lang="ja-JP" altLang="en-US" dirty="0"/>
              <a:t>年間で実施予定の試験とスケジュールを記載してください。</a:t>
            </a:r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57A0A100-EB83-F114-A1EF-1EDABBEF43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837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31A35-8FFC-4BF4-B1DA-7F4A876F149A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E184-098D-4F82-854D-0DFF706047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72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BFBD05-C12E-8CAC-C6AB-B873106D9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57A7A3B-2D82-4F9B-878C-3499D9D8F32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812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5" r:id="rId2"/>
    <p:sldLayoutId id="2147483672" r:id="rId3"/>
    <p:sldLayoutId id="2147483666" r:id="rId4"/>
    <p:sldLayoutId id="2147483668" r:id="rId5"/>
    <p:sldLayoutId id="2147483673" r:id="rId6"/>
    <p:sldLayoutId id="2147483674" r:id="rId7"/>
    <p:sldLayoutId id="2147483676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プレースホルダー 14"/>
          <p:cNvSpPr>
            <a:spLocks noGrp="1"/>
          </p:cNvSpPr>
          <p:nvPr>
            <p:ph type="body" idx="13"/>
          </p:nvPr>
        </p:nvSpPr>
        <p:spPr>
          <a:xfrm>
            <a:off x="288264" y="1628800"/>
            <a:ext cx="8567958" cy="681121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2000" b="1" dirty="0">
                <a:latin typeface="+mn-ea"/>
                <a:ea typeface="+mn-ea"/>
              </a:rPr>
              <a:t>開発品名称</a:t>
            </a:r>
            <a:endParaRPr lang="en-US" altLang="ja-JP" sz="2000" b="1" dirty="0">
              <a:latin typeface="+mn-ea"/>
              <a:ea typeface="+mn-ea"/>
            </a:endParaRPr>
          </a:p>
          <a:p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提案書</a:t>
            </a:r>
            <a:r>
              <a:rPr lang="en-US" altLang="ja-JP" sz="1300" b="1" dirty="0">
                <a:solidFill>
                  <a:srgbClr val="0070C0"/>
                </a:solidFill>
                <a:latin typeface="+mn-ea"/>
                <a:ea typeface="+mn-ea"/>
              </a:rPr>
              <a:t>p.3(word)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と同じ名称</a:t>
            </a:r>
            <a:r>
              <a:rPr lang="ja-JP" altLang="ja-JP" sz="1300" b="1" dirty="0">
                <a:solidFill>
                  <a:srgbClr val="0070C0"/>
                </a:solidFill>
                <a:latin typeface="+mn-ea"/>
                <a:ea typeface="+mn-ea"/>
              </a:rPr>
              <a:t>を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ご</a:t>
            </a:r>
            <a:r>
              <a:rPr lang="ja-JP" altLang="ja-JP" sz="1300" b="1" dirty="0">
                <a:solidFill>
                  <a:srgbClr val="0070C0"/>
                </a:solidFill>
                <a:latin typeface="+mn-ea"/>
                <a:ea typeface="+mn-ea"/>
              </a:rPr>
              <a:t>記載ください。</a:t>
            </a:r>
            <a:endParaRPr lang="en-US" altLang="ja-JP" sz="2000" dirty="0">
              <a:latin typeface="+mn-ea"/>
              <a:ea typeface="+mn-ea"/>
            </a:endParaRPr>
          </a:p>
          <a:p>
            <a:endParaRPr lang="ja-JP" altLang="en-US" sz="2000" b="1" dirty="0">
              <a:latin typeface="+mn-ea"/>
              <a:ea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7778" y="2507994"/>
            <a:ext cx="8568444" cy="380132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+mn-ea"/>
                <a:ea typeface="+mn-ea"/>
              </a:rPr>
              <a:t>研究概要</a:t>
            </a:r>
            <a:r>
              <a:rPr lang="en-US" altLang="ja-JP" sz="1600" b="1" dirty="0">
                <a:latin typeface="+mn-ea"/>
                <a:ea typeface="+mn-ea"/>
              </a:rPr>
              <a:t>(500</a:t>
            </a:r>
            <a:r>
              <a:rPr lang="ja-JP" altLang="en-US" sz="1600" b="1" dirty="0">
                <a:latin typeface="+mn-ea"/>
              </a:rPr>
              <a:t>字以内</a:t>
            </a:r>
            <a:r>
              <a:rPr lang="en-US" altLang="ja-JP" sz="1600" b="1" dirty="0">
                <a:latin typeface="+mn-ea"/>
                <a:ea typeface="+mn-ea"/>
              </a:rPr>
              <a:t>)</a:t>
            </a:r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  <a:p>
            <a:endParaRPr lang="en-US" altLang="ja-JP" sz="1400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B6887E-512D-8C0A-1A7B-B13B0A2D80B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5FD3CF-21F1-4702-21C1-2A183B3F90C4}"/>
              </a:ext>
            </a:extLst>
          </p:cNvPr>
          <p:cNvSpPr txBox="1"/>
          <p:nvPr/>
        </p:nvSpPr>
        <p:spPr>
          <a:xfrm>
            <a:off x="107504" y="119077"/>
            <a:ext cx="20522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受付番号：拠点記載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2653DC-3B3E-9B13-CEC4-D32C79398F3F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2">
            <a:extLst>
              <a:ext uri="{FF2B5EF4-FFF2-40B4-BE49-F238E27FC236}">
                <a16:creationId xmlns:a16="http://schemas.microsoft.com/office/drawing/2014/main" id="{62547C97-DA5D-7952-8EF9-CA10AC037C37}"/>
              </a:ext>
            </a:extLst>
          </p:cNvPr>
          <p:cNvSpPr txBox="1">
            <a:spLocks/>
          </p:cNvSpPr>
          <p:nvPr/>
        </p:nvSpPr>
        <p:spPr>
          <a:xfrm>
            <a:off x="395536" y="2780928"/>
            <a:ext cx="4015358" cy="30777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提案書</a:t>
            </a:r>
            <a:r>
              <a:rPr lang="en-US" altLang="ja-JP" sz="1300" b="1" dirty="0">
                <a:solidFill>
                  <a:srgbClr val="0070C0"/>
                </a:solidFill>
                <a:latin typeface="+mn-ea"/>
                <a:ea typeface="+mn-ea"/>
              </a:rPr>
              <a:t>p.4(word)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から抜粋してご</a:t>
            </a:r>
            <a:r>
              <a:rPr lang="ja-JP" altLang="ja-JP" sz="1300" b="1" dirty="0">
                <a:solidFill>
                  <a:srgbClr val="0070C0"/>
                </a:solidFill>
                <a:latin typeface="+mn-ea"/>
                <a:ea typeface="+mn-ea"/>
              </a:rPr>
              <a:t>記載ください。</a:t>
            </a:r>
            <a:endParaRPr lang="ja-JP" altLang="en-US" sz="1300" dirty="0">
              <a:solidFill>
                <a:srgbClr val="0070C0"/>
              </a:solidFill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テキスト プレースホルダー 14">
            <a:extLst>
              <a:ext uri="{FF2B5EF4-FFF2-40B4-BE49-F238E27FC236}">
                <a16:creationId xmlns:a16="http://schemas.microsoft.com/office/drawing/2014/main" id="{573C1952-DD66-31C3-231F-1E142FBD3BCB}"/>
              </a:ext>
            </a:extLst>
          </p:cNvPr>
          <p:cNvSpPr txBox="1">
            <a:spLocks/>
          </p:cNvSpPr>
          <p:nvPr/>
        </p:nvSpPr>
        <p:spPr>
          <a:xfrm>
            <a:off x="288264" y="555635"/>
            <a:ext cx="8567958" cy="89134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latin typeface="+mn-ea"/>
                <a:ea typeface="+mn-ea"/>
              </a:rPr>
              <a:t>課題名</a:t>
            </a:r>
            <a:endParaRPr lang="en-US" altLang="ja-JP" sz="2000" b="1" dirty="0">
              <a:latin typeface="+mn-ea"/>
              <a:ea typeface="+mn-ea"/>
            </a:endParaRPr>
          </a:p>
          <a:p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提案書</a:t>
            </a:r>
            <a:r>
              <a:rPr lang="en-US" altLang="ja-JP" sz="1300" b="1" dirty="0">
                <a:solidFill>
                  <a:srgbClr val="0070C0"/>
                </a:solidFill>
                <a:latin typeface="+mn-ea"/>
                <a:ea typeface="+mn-ea"/>
              </a:rPr>
              <a:t>p.1(word)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と同じ課題名</a:t>
            </a:r>
            <a:r>
              <a:rPr lang="ja-JP" altLang="ja-JP" sz="1300" b="1" dirty="0">
                <a:solidFill>
                  <a:srgbClr val="0070C0"/>
                </a:solidFill>
                <a:latin typeface="+mn-ea"/>
                <a:ea typeface="+mn-ea"/>
              </a:rPr>
              <a:t>を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ご</a:t>
            </a:r>
            <a:r>
              <a:rPr lang="ja-JP" altLang="ja-JP" sz="1300" b="1" dirty="0">
                <a:solidFill>
                  <a:srgbClr val="0070C0"/>
                </a:solidFill>
                <a:latin typeface="+mn-ea"/>
                <a:ea typeface="+mn-ea"/>
              </a:rPr>
              <a:t>記載ください。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採択後、</a:t>
            </a:r>
            <a:r>
              <a:rPr lang="en-US" altLang="ja-JP" sz="1300" b="1" dirty="0">
                <a:solidFill>
                  <a:srgbClr val="0070C0"/>
                </a:solidFill>
                <a:latin typeface="+mn-ea"/>
                <a:ea typeface="+mn-ea"/>
              </a:rPr>
              <a:t>AMED</a:t>
            </a:r>
            <a:r>
              <a:rPr lang="ja-JP" altLang="en-US" sz="1300" b="1" dirty="0">
                <a:solidFill>
                  <a:srgbClr val="0070C0"/>
                </a:solidFill>
                <a:latin typeface="+mn-ea"/>
                <a:ea typeface="+mn-ea"/>
              </a:rPr>
              <a:t>に公開される可能性があります。</a:t>
            </a:r>
            <a:endParaRPr lang="en-US" altLang="ja-JP" sz="1300" b="1" dirty="0">
              <a:solidFill>
                <a:srgbClr val="0070C0"/>
              </a:solidFill>
              <a:latin typeface="+mn-ea"/>
              <a:ea typeface="+mn-ea"/>
            </a:endParaRPr>
          </a:p>
          <a:p>
            <a:endParaRPr lang="en-US" altLang="ja-JP" sz="2000" dirty="0">
              <a:latin typeface="+mn-ea"/>
              <a:ea typeface="+mn-ea"/>
            </a:endParaRPr>
          </a:p>
          <a:p>
            <a:endParaRPr lang="ja-JP" altLang="en-US" sz="2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9785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07CFA2-C291-768C-0A5B-342A18C0C31D}"/>
              </a:ext>
            </a:extLst>
          </p:cNvPr>
          <p:cNvSpPr txBox="1"/>
          <p:nvPr/>
        </p:nvSpPr>
        <p:spPr>
          <a:xfrm>
            <a:off x="246131" y="315951"/>
            <a:ext cx="3385863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+mn-ea"/>
              </a:rPr>
              <a:t>従来技術とその問題点</a:t>
            </a:r>
            <a:endParaRPr kumimoji="1" lang="ja-JP" altLang="en-US" sz="2400" b="1" dirty="0">
              <a:latin typeface="+mn-ea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451730-69C1-E92B-ABE5-23E209094D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9AA5C1-DD0F-D62B-C61B-309879693CB9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57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E9119E-392B-1AAC-88A4-1C7B95A63DB3}"/>
              </a:ext>
            </a:extLst>
          </p:cNvPr>
          <p:cNvSpPr txBox="1"/>
          <p:nvPr/>
        </p:nvSpPr>
        <p:spPr>
          <a:xfrm>
            <a:off x="246131" y="315951"/>
            <a:ext cx="6062878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研究成果 </a:t>
            </a:r>
            <a:r>
              <a:rPr kumimoji="1" lang="en-US" altLang="ja-JP" sz="2400" b="1" dirty="0">
                <a:latin typeface="+mn-ea"/>
              </a:rPr>
              <a:t>(in vitro/in vivo</a:t>
            </a:r>
            <a:r>
              <a:rPr kumimoji="1" lang="ja-JP" altLang="en-US" sz="2400" b="1" dirty="0">
                <a:latin typeface="+mn-ea"/>
              </a:rPr>
              <a:t>有効性評価試験</a:t>
            </a:r>
            <a:r>
              <a:rPr kumimoji="1" lang="en-US" altLang="ja-JP" sz="2400" b="1" dirty="0">
                <a:latin typeface="+mn-ea"/>
              </a:rPr>
              <a:t>)</a:t>
            </a:r>
            <a:endParaRPr kumimoji="1" lang="ja-JP" altLang="en-US" sz="24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8FB2B9-50F2-6D1A-6DFC-230A934ADAEE}"/>
              </a:ext>
            </a:extLst>
          </p:cNvPr>
          <p:cNvSpPr txBox="1"/>
          <p:nvPr/>
        </p:nvSpPr>
        <p:spPr>
          <a:xfrm>
            <a:off x="246130" y="1340768"/>
            <a:ext cx="77102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  <a:latin typeface="+mn-ea"/>
              </a:rPr>
              <a:t>図、表を用いてご説明ください。</a:t>
            </a:r>
            <a:r>
              <a:rPr kumimoji="1" lang="ja-JP" altLang="en-US" dirty="0">
                <a:solidFill>
                  <a:srgbClr val="0070C0"/>
                </a:solidFill>
              </a:rPr>
              <a:t>既存薬や陰性対照との比較が重要です。</a:t>
            </a:r>
          </a:p>
          <a:p>
            <a:endParaRPr lang="en-US" altLang="ja-JP" dirty="0">
              <a:solidFill>
                <a:srgbClr val="0070C0"/>
              </a:solidFill>
              <a:latin typeface="+mn-ea"/>
            </a:endParaRPr>
          </a:p>
          <a:p>
            <a:r>
              <a:rPr lang="ja-JP" altLang="en-US" dirty="0">
                <a:solidFill>
                  <a:srgbClr val="0070C0"/>
                </a:solidFill>
                <a:latin typeface="+mn-ea"/>
              </a:rPr>
              <a:t>複数枚になっても構いません。</a:t>
            </a:r>
            <a:endParaRPr lang="ja-JP" altLang="en-US" dirty="0">
              <a:solidFill>
                <a:srgbClr val="0070C0"/>
              </a:solidFill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154BC9-7953-5038-837E-3225083C33D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77CA16-6376-B6EE-8F09-EE44674B35D2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96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E9119E-392B-1AAC-88A4-1C7B95A63DB3}"/>
              </a:ext>
            </a:extLst>
          </p:cNvPr>
          <p:cNvSpPr txBox="1"/>
          <p:nvPr/>
        </p:nvSpPr>
        <p:spPr>
          <a:xfrm>
            <a:off x="246131" y="315951"/>
            <a:ext cx="4801314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新技術の特徴・従来技術との比較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85F251-BE91-90D3-5476-84E0D1F66B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4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C586A78-597D-49C0-E624-69E89E11045E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181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251520" y="332656"/>
            <a:ext cx="1415772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特許戦略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A04129-F4DA-2251-502B-05E7EC6FE082}"/>
              </a:ext>
            </a:extLst>
          </p:cNvPr>
          <p:cNvSpPr txBox="1"/>
          <p:nvPr/>
        </p:nvSpPr>
        <p:spPr>
          <a:xfrm>
            <a:off x="70992" y="1268760"/>
            <a:ext cx="900201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例）</a:t>
            </a:r>
            <a:endParaRPr lang="en-US" altLang="ja-JP" sz="2000" b="0" i="0" u="none" strike="noStrike" dirty="0">
              <a:solidFill>
                <a:srgbClr val="0070C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 algn="l" fontAlgn="ctr">
              <a:buFont typeface="Arial" panose="020B0604020202020204" pitchFamily="34" charset="0"/>
              <a:buChar char="•"/>
            </a:pPr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特許出願済み</a:t>
            </a:r>
            <a:endParaRPr lang="en-US" altLang="ja-JP" sz="2000" b="0" i="0" u="none" strike="noStrike" dirty="0">
              <a:solidFill>
                <a:srgbClr val="0070C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ctr"/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　　発明の名称：</a:t>
            </a:r>
          </a:p>
          <a:p>
            <a:pPr algn="l" fontAlgn="ctr"/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　　出願日：</a:t>
            </a:r>
          </a:p>
          <a:p>
            <a:pPr algn="l" fontAlgn="ctr"/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　　出願番号：</a:t>
            </a:r>
          </a:p>
          <a:p>
            <a:pPr algn="l" fontAlgn="ctr"/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　　公開番号：</a:t>
            </a:r>
          </a:p>
          <a:p>
            <a:pPr algn="l" fontAlgn="ctr"/>
            <a:endParaRPr lang="en-US" altLang="ja-JP" sz="2000" b="0" i="0" u="none" strike="noStrike" dirty="0">
              <a:solidFill>
                <a:srgbClr val="0070C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 algn="l" fontAlgn="ctr">
              <a:buFont typeface="Arial" panose="020B0604020202020204" pitchFamily="34" charset="0"/>
              <a:buChar char="•"/>
            </a:pPr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本シーズに関連する新たな特許戦略</a:t>
            </a:r>
            <a:endParaRPr lang="en-US" altLang="ja-JP" sz="2000" b="0" i="0" u="none" strike="noStrike" dirty="0">
              <a:solidFill>
                <a:srgbClr val="0070C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ctr"/>
            <a:r>
              <a:rPr lang="ja-JP" altLang="en-US" sz="2000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特許</a:t>
            </a:r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取得の見込み</a:t>
            </a:r>
            <a:r>
              <a:rPr lang="ja-JP" altLang="en-US" sz="2000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新規性</a:t>
            </a:r>
            <a:r>
              <a:rPr lang="ja-JP" altLang="en-US" sz="2000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lang="ja-JP" altLang="en-US" sz="2000" b="0" i="0" u="none" strike="noStrike" dirty="0">
                <a:solidFill>
                  <a:srgbClr val="0070C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進歩性</a:t>
            </a:r>
            <a:endParaRPr lang="en-US" altLang="ja-JP" sz="2000" b="0" i="0" u="none" strike="noStrike" dirty="0">
              <a:solidFill>
                <a:srgbClr val="0070C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ctr"/>
            <a:r>
              <a:rPr lang="ja-JP" altLang="en-US" sz="2000" dirty="0">
                <a:solidFill>
                  <a:srgbClr val="0070C0"/>
                </a:solidFill>
              </a:rPr>
              <a:t>　　特許の種類（物質、用途、製剤、</a:t>
            </a:r>
            <a:r>
              <a:rPr lang="en-US" altLang="ja-JP" sz="2000" dirty="0" err="1">
                <a:solidFill>
                  <a:srgbClr val="0070C0"/>
                </a:solidFill>
              </a:rPr>
              <a:t>etc</a:t>
            </a:r>
            <a:r>
              <a:rPr lang="ja-JP" altLang="en-US" sz="2000" dirty="0">
                <a:solidFill>
                  <a:srgbClr val="0070C0"/>
                </a:solidFill>
              </a:rPr>
              <a:t>）</a:t>
            </a:r>
            <a:endParaRPr lang="en-US" altLang="ja-JP" sz="2000" dirty="0">
              <a:solidFill>
                <a:srgbClr val="0070C0"/>
              </a:solidFill>
            </a:endParaRPr>
          </a:p>
          <a:p>
            <a:pPr algn="l" fontAlgn="ctr"/>
            <a:endParaRPr lang="en-US" altLang="ja-JP" sz="2000" dirty="0">
              <a:solidFill>
                <a:srgbClr val="0070C0"/>
              </a:solidFill>
            </a:endParaRPr>
          </a:p>
          <a:p>
            <a:pPr marL="342900" indent="-342900" algn="l" fontAlgn="ctr">
              <a:buFont typeface="Arial" panose="020B0604020202020204" pitchFamily="34" charset="0"/>
              <a:buChar char="•"/>
            </a:pPr>
            <a:r>
              <a:rPr lang="ja-JP" altLang="en-US" sz="2000" dirty="0">
                <a:solidFill>
                  <a:srgbClr val="0070C0"/>
                </a:solidFill>
              </a:rPr>
              <a:t>所属大学の知財部門との連携状況</a:t>
            </a:r>
            <a:r>
              <a:rPr lang="ja-JP" altLang="en-US" sz="2000" dirty="0">
                <a:solidFill>
                  <a:srgbClr val="FF0000"/>
                </a:solidFill>
              </a:rPr>
              <a:t>（連携しての応募を推奨しております）</a:t>
            </a:r>
          </a:p>
        </p:txBody>
      </p:sp>
      <p:sp>
        <p:nvSpPr>
          <p:cNvPr id="2" name="スライド番号プレースホルダー 5">
            <a:extLst>
              <a:ext uri="{FF2B5EF4-FFF2-40B4-BE49-F238E27FC236}">
                <a16:creationId xmlns:a16="http://schemas.microsoft.com/office/drawing/2014/main" id="{1DF0DCFC-7843-1CFE-9A4F-559DB5605BC6}"/>
              </a:ext>
            </a:extLst>
          </p:cNvPr>
          <p:cNvSpPr txBox="1">
            <a:spLocks/>
          </p:cNvSpPr>
          <p:nvPr/>
        </p:nvSpPr>
        <p:spPr>
          <a:xfrm>
            <a:off x="8388424" y="6325002"/>
            <a:ext cx="504056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ctr" defTabSz="914400" rtl="0" eaLnBrk="1" latinLnBrk="0" hangingPunct="1">
              <a:defRPr kumimoji="1" sz="1400" b="1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7A7A3B-2D82-4F9B-878C-3499D9D8F32A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C90FD5-25E4-7D9C-A2F2-ACA3FD486D85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323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E9119E-392B-1AAC-88A4-1C7B95A63DB3}"/>
              </a:ext>
            </a:extLst>
          </p:cNvPr>
          <p:cNvSpPr txBox="1"/>
          <p:nvPr/>
        </p:nvSpPr>
        <p:spPr>
          <a:xfrm>
            <a:off x="246131" y="315951"/>
            <a:ext cx="2954655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実用化に向けた課題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2C1030-6D93-3036-53EA-36B5B348C1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EE8DE7-F650-089A-37E0-750F15B69C43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3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A76A3F-7D03-80D4-D080-77DDFEF919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50A9B5-9084-C4BA-6FBC-15E640A8BA2B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1EC15A-33B0-AE61-5F91-0254540FBB70}"/>
              </a:ext>
            </a:extLst>
          </p:cNvPr>
          <p:cNvSpPr txBox="1"/>
          <p:nvPr/>
        </p:nvSpPr>
        <p:spPr>
          <a:xfrm>
            <a:off x="246131" y="315951"/>
            <a:ext cx="7277688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+mn-ea"/>
              </a:rPr>
              <a:t>目標製品プロファイル（</a:t>
            </a:r>
            <a:r>
              <a:rPr lang="en-US" altLang="ja-JP" sz="2400" b="1" dirty="0">
                <a:latin typeface="+mn-ea"/>
              </a:rPr>
              <a:t>Target Product Profile</a:t>
            </a:r>
            <a:r>
              <a:rPr lang="ja-JP" altLang="en-US" sz="2400" b="1" dirty="0">
                <a:latin typeface="+mn-ea"/>
              </a:rPr>
              <a:t>）</a:t>
            </a:r>
            <a:endParaRPr kumimoji="1" lang="ja-JP" altLang="en-US" sz="2400" b="1" dirty="0">
              <a:latin typeface="+mn-ea"/>
            </a:endParaRPr>
          </a:p>
        </p:txBody>
      </p:sp>
      <p:graphicFrame>
        <p:nvGraphicFramePr>
          <p:cNvPr id="6" name="表 4">
            <a:extLst>
              <a:ext uri="{FF2B5EF4-FFF2-40B4-BE49-F238E27FC236}">
                <a16:creationId xmlns:a16="http://schemas.microsoft.com/office/drawing/2014/main" id="{65965219-C25A-9922-EB2B-37C0F03DC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002713"/>
              </p:ext>
            </p:extLst>
          </p:nvPr>
        </p:nvGraphicFramePr>
        <p:xfrm>
          <a:off x="611560" y="1104727"/>
          <a:ext cx="8208912" cy="49580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962099429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489002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プロファイル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3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対象疾患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対象疾患及び患者数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557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有効成分名（モダリティ）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非開示（</a:t>
                      </a:r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例）低分子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157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作用機序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例）〇〇阻害薬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7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用法用量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>
                          <a:solidFill>
                            <a:srgbClr val="0070C0"/>
                          </a:solidFill>
                        </a:rPr>
                        <a:t>投与量、投与頻度、投与経路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44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剤型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例）経口カプセル剤、外用貼付剤、注射剤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442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有効性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例）有効性評価試験の結果、優位性あり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790576"/>
                  </a:ext>
                </a:extLst>
              </a:tr>
              <a:tr h="408534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安全性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例）細胞毒性なし、マウスの体重減少なし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2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既存治療に対する優位性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有効性、安全性、利便性など具体的に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75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薬事承認申請上の区分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例）医薬品：新有効成分含有医薬品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44666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BDB48C4-D666-0871-F489-5A9220D6C19A}"/>
              </a:ext>
            </a:extLst>
          </p:cNvPr>
          <p:cNvSpPr txBox="1"/>
          <p:nvPr/>
        </p:nvSpPr>
        <p:spPr>
          <a:xfrm>
            <a:off x="7523819" y="269884"/>
            <a:ext cx="1656358" cy="7965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rgbClr val="0070C0"/>
                </a:solidFill>
                <a:latin typeface="+mn-ea"/>
              </a:rPr>
              <a:t>医薬品または</a:t>
            </a:r>
            <a:endParaRPr kumimoji="1" lang="en-US" altLang="ja-JP" sz="1600" dirty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rgbClr val="0070C0"/>
                </a:solidFill>
                <a:latin typeface="+mn-ea"/>
              </a:rPr>
              <a:t>再生医療等製品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826E0E8-5A4C-03A5-D230-2232F8CC327D}"/>
              </a:ext>
            </a:extLst>
          </p:cNvPr>
          <p:cNvSpPr txBox="1"/>
          <p:nvPr/>
        </p:nvSpPr>
        <p:spPr>
          <a:xfrm>
            <a:off x="503548" y="6284050"/>
            <a:ext cx="84249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現段階の想定範囲でご記載ください。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(</a:t>
            </a:r>
            <a:r>
              <a:rPr lang="ja-JP" altLang="en-US" sz="1600" dirty="0">
                <a:solidFill>
                  <a:srgbClr val="0070C0"/>
                </a:solidFill>
                <a:latin typeface="+mn-ea"/>
              </a:rPr>
              <a:t>未定あるいは該当しない項目は削除して下さい。</a:t>
            </a:r>
            <a:r>
              <a:rPr lang="en-US" altLang="ja-JP" sz="1600" dirty="0">
                <a:solidFill>
                  <a:srgbClr val="0070C0"/>
                </a:solidFill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2772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4">
            <a:extLst>
              <a:ext uri="{FF2B5EF4-FFF2-40B4-BE49-F238E27FC236}">
                <a16:creationId xmlns:a16="http://schemas.microsoft.com/office/drawing/2014/main" id="{7A0F0645-9DF0-3C4D-0E33-7DA67C821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62130"/>
              </p:ext>
            </p:extLst>
          </p:nvPr>
        </p:nvGraphicFramePr>
        <p:xfrm>
          <a:off x="192041" y="1124744"/>
          <a:ext cx="8759917" cy="52040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95241">
                  <a:extLst>
                    <a:ext uri="{9D8B030D-6E8A-4147-A177-3AD203B41FA5}">
                      <a16:colId xmlns:a16="http://schemas.microsoft.com/office/drawing/2014/main" val="962099429"/>
                    </a:ext>
                  </a:extLst>
                </a:gridCol>
                <a:gridCol w="6064676">
                  <a:extLst>
                    <a:ext uri="{9D8B030D-6E8A-4147-A177-3AD203B41FA5}">
                      <a16:colId xmlns:a16="http://schemas.microsoft.com/office/drawing/2014/main" val="2489002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プロファイル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3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対象疾患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対象疾患および推定患者数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557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性能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endParaRPr kumimoji="1" lang="ja-JP" altLang="en-US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157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使用目的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7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医療上の価値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例）退院した○○患者を在宅で継続的にリハビリし、</a:t>
                      </a:r>
                      <a:r>
                        <a:rPr kumimoji="1" lang="en-US" altLang="ja-JP" sz="1600" dirty="0">
                          <a:solidFill>
                            <a:srgbClr val="0070C0"/>
                          </a:solidFill>
                        </a:rPr>
                        <a:t>1</a:t>
                      </a:r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年以内の再入院率を半減させる。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44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医療従事者、医療機関、家族等にとっての価値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例）医療行為の時間短縮、簡素化、低コスト化により○○程度の経済価値が生まれる。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442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有効性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790576"/>
                  </a:ext>
                </a:extLst>
              </a:tr>
              <a:tr h="408534">
                <a:tc>
                  <a:txBody>
                    <a:bodyPr/>
                    <a:lstStyle/>
                    <a:p>
                      <a:r>
                        <a:rPr kumimoji="1" lang="ja-JP" altLang="en-US" sz="1600" b="1">
                          <a:solidFill>
                            <a:schemeClr val="tx1"/>
                          </a:solidFill>
                        </a:rPr>
                        <a:t>安全性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2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既存技術に対する優位性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rgbClr val="0070C0"/>
                          </a:solidFill>
                        </a:rPr>
                        <a:t>有効性、安全性、利便性など具体的に</a:t>
                      </a:r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  <a:p>
                      <a:endParaRPr kumimoji="1" lang="en-US" altLang="ja-JP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75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薬事承認申請上の区分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446660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CBF899F-9E02-BC03-4A27-165B721078CD}"/>
              </a:ext>
            </a:extLst>
          </p:cNvPr>
          <p:cNvSpPr txBox="1"/>
          <p:nvPr/>
        </p:nvSpPr>
        <p:spPr>
          <a:xfrm>
            <a:off x="517114" y="6460102"/>
            <a:ext cx="8374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0070C0"/>
                </a:solidFill>
              </a:rPr>
              <a:t>現段階の想定範囲でご記載ください。</a:t>
            </a:r>
            <a:r>
              <a:rPr lang="en-US" altLang="ja-JP" sz="1600" dirty="0">
                <a:solidFill>
                  <a:srgbClr val="0070C0"/>
                </a:solidFill>
              </a:rPr>
              <a:t>(</a:t>
            </a:r>
            <a:r>
              <a:rPr lang="ja-JP" altLang="en-US" sz="1600" dirty="0">
                <a:solidFill>
                  <a:srgbClr val="0070C0"/>
                </a:solidFill>
              </a:rPr>
              <a:t>未定あるいは該当しない項目は削除して下さい。</a:t>
            </a:r>
            <a:r>
              <a:rPr lang="en-US" altLang="ja-JP" sz="160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F439514-FF8B-59A6-1D66-858389E7834E}"/>
              </a:ext>
            </a:extLst>
          </p:cNvPr>
          <p:cNvSpPr txBox="1"/>
          <p:nvPr/>
        </p:nvSpPr>
        <p:spPr>
          <a:xfrm>
            <a:off x="246131" y="315951"/>
            <a:ext cx="7205819" cy="593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b="1" dirty="0">
                <a:latin typeface="+mn-ea"/>
              </a:rPr>
              <a:t>目標製品プロファイル（</a:t>
            </a:r>
            <a:r>
              <a:rPr lang="en-US" altLang="ja-JP" sz="2400" b="1" dirty="0">
                <a:latin typeface="+mn-ea"/>
              </a:rPr>
              <a:t>Target Product Profile</a:t>
            </a:r>
            <a:r>
              <a:rPr lang="ja-JP" altLang="en-US" sz="2400" b="1" dirty="0">
                <a:latin typeface="+mn-ea"/>
              </a:rPr>
              <a:t>）</a:t>
            </a:r>
            <a:endParaRPr kumimoji="1" lang="ja-JP" altLang="en-US" sz="2400" b="1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874FD5-C397-D496-5871-970849BE3EB8}"/>
              </a:ext>
            </a:extLst>
          </p:cNvPr>
          <p:cNvSpPr txBox="1"/>
          <p:nvPr/>
        </p:nvSpPr>
        <p:spPr>
          <a:xfrm>
            <a:off x="7739844" y="44624"/>
            <a:ext cx="115212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  <a:endParaRPr kumimoji="1" lang="ja-JP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B922928-BEEF-87B0-3E36-28EF107F42B1}"/>
              </a:ext>
            </a:extLst>
          </p:cNvPr>
          <p:cNvSpPr txBox="1"/>
          <p:nvPr/>
        </p:nvSpPr>
        <p:spPr>
          <a:xfrm>
            <a:off x="7467704" y="282288"/>
            <a:ext cx="1640800" cy="7084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rgbClr val="0070C0"/>
                </a:solidFill>
                <a:latin typeface="+mn-ea"/>
              </a:rPr>
              <a:t>医療機器または</a:t>
            </a:r>
            <a:endParaRPr kumimoji="1" lang="en-US" altLang="ja-JP" sz="1400" dirty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rgbClr val="0070C0"/>
                </a:solidFill>
                <a:latin typeface="+mn-ea"/>
              </a:rPr>
              <a:t>体外診断用医薬品</a:t>
            </a:r>
            <a:endParaRPr kumimoji="1" lang="ja-JP" altLang="en-US" sz="14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2" name="スライド番号プレースホルダー 6">
            <a:extLst>
              <a:ext uri="{FF2B5EF4-FFF2-40B4-BE49-F238E27FC236}">
                <a16:creationId xmlns:a16="http://schemas.microsoft.com/office/drawing/2014/main" id="{BA658B84-F536-0829-1D84-074B53FB4A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9944" y="6492875"/>
            <a:ext cx="504056" cy="365125"/>
          </a:xfrm>
        </p:spPr>
        <p:txBody>
          <a:bodyPr/>
          <a:lstStyle/>
          <a:p>
            <a:fld id="{557A7A3B-2D82-4F9B-878C-3499D9D8F32A}" type="slidenum">
              <a:rPr lang="ja-JP" altLang="en-US" smtClean="0"/>
              <a:pPr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053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0b9342-89c1-417c-b4c0-347726180fc4" xsi:nil="true"/>
    <lcf76f155ced4ddcb4097134ff3c332f xmlns="a911060d-e1ee-4a21-9985-2f5c8c223a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8C89233F1C7342B55FF699E242AAC1" ma:contentTypeVersion="19" ma:contentTypeDescription="新しいドキュメントを作成します。" ma:contentTypeScope="" ma:versionID="3b54612e4d048d5b29eaff2b0cb12c2c">
  <xsd:schema xmlns:xsd="http://www.w3.org/2001/XMLSchema" xmlns:xs="http://www.w3.org/2001/XMLSchema" xmlns:p="http://schemas.microsoft.com/office/2006/metadata/properties" xmlns:ns2="a911060d-e1ee-4a21-9985-2f5c8c223a53" xmlns:ns3="3b0b9342-89c1-417c-b4c0-347726180fc4" targetNamespace="http://schemas.microsoft.com/office/2006/metadata/properties" ma:root="true" ma:fieldsID="aacc0c42df62b5dcc5b827978e99e682" ns2:_="" ns3:_="">
    <xsd:import namespace="a911060d-e1ee-4a21-9985-2f5c8c223a53"/>
    <xsd:import namespace="3b0b9342-89c1-417c-b4c0-347726180f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1060d-e1ee-4a21-9985-2f5c8c223a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50835c27-5692-40fb-9c18-89aff98b29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b9342-89c1-417c-b4c0-347726180fc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a0f50f3-5b7d-4be3-a9d5-d88309c37cea}" ma:internalName="TaxCatchAll" ma:showField="CatchAllData" ma:web="3b0b9342-89c1-417c-b4c0-347726180f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714B7D-0035-4951-91AE-9A10A1B7C6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E1A07-A9DF-4252-92E3-C73A19D90DD4}">
  <ds:schemaRefs>
    <ds:schemaRef ds:uri="http://schemas.microsoft.com/office/2006/documentManagement/types"/>
    <ds:schemaRef ds:uri="a911060d-e1ee-4a21-9985-2f5c8c223a53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3b0b9342-89c1-417c-b4c0-347726180f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E6710E-D321-4FD5-8A5A-3CCAD6C50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1060d-e1ee-4a21-9985-2f5c8c223a53"/>
    <ds:schemaRef ds:uri="3b0b9342-89c1-417c-b4c0-347726180f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2486</TotalTime>
  <Words>493</Words>
  <Application>Microsoft Office PowerPoint</Application>
  <PresentationFormat>画面に合わせる (4:3)</PresentationFormat>
  <Paragraphs>102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ＭＳ Ｐゴシック</vt:lpstr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OKUMURA</dc:creator>
  <cp:lastModifiedBy>OKUMURA AKIKO</cp:lastModifiedBy>
  <cp:revision>175</cp:revision>
  <cp:lastPrinted>2020-12-02T02:51:01Z</cp:lastPrinted>
  <dcterms:created xsi:type="dcterms:W3CDTF">2019-06-24T23:23:00Z</dcterms:created>
  <dcterms:modified xsi:type="dcterms:W3CDTF">2026-06-29T08:43:32Z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0x0101005B8C89233F1C7342B55FF699E242AAC1</vt:lpwstr>
  </property>
  <property fmtid="{D5CDD505-2E9C-101B-9397-08002B2CF9AE}" pid="3" name="MediaServiceImageTags">
    <vt:lpwstr/>
  </property>
</Properties>
</file>