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8F9CED-C433-44BA-96A1-DA323A5F2D18}"/>
              </a:ext>
            </a:extLst>
          </p:cNvPr>
          <p:cNvSpPr>
            <a:spLocks noGrp="1"/>
          </p:cNvSpPr>
          <p:nvPr>
            <p:ph type="ctrTitle"/>
          </p:nvPr>
        </p:nvSpPr>
        <p:spPr>
          <a:xfrm>
            <a:off x="1524000" y="1122363"/>
            <a:ext cx="9144000" cy="2387600"/>
          </a:xfrm>
        </p:spPr>
        <p:txBody>
          <a:bodyPr anchor="b"/>
          <a:lstStyle>
            <a:lvl1pPr algn="ctr">
              <a:defRPr sz="6000" b="1">
                <a:latin typeface="メイリオ" panose="020B0604030504040204" pitchFamily="50" charset="-128"/>
                <a:ea typeface="メイリオ" panose="020B0604030504040204" pitchFamily="50" charset="-128"/>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A63EFFA-D079-4DEC-BAFB-1A89520DA9A0}"/>
              </a:ext>
            </a:extLst>
          </p:cNvPr>
          <p:cNvSpPr>
            <a:spLocks noGrp="1"/>
          </p:cNvSpPr>
          <p:nvPr>
            <p:ph type="subTitle" idx="1"/>
          </p:nvPr>
        </p:nvSpPr>
        <p:spPr>
          <a:xfrm>
            <a:off x="1524000" y="3602038"/>
            <a:ext cx="9144000" cy="1655762"/>
          </a:xfrm>
        </p:spPr>
        <p:txBody>
          <a:bodyPr/>
          <a:lstStyle>
            <a:lvl1pPr marL="0" indent="0" algn="ctr">
              <a:buNone/>
              <a:defRPr sz="2400" b="1">
                <a:latin typeface="メイリオ" panose="020B0604030504040204" pitchFamily="50" charset="-128"/>
                <a:ea typeface="メイリオ" panose="020B0604030504040204" pitchFamily="50"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560C2E1-593E-40C1-B1B7-553A8D915899}"/>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D5BED426-E50C-4E4A-81B7-867B090053C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8A5E36E-74BE-40E4-9583-792939A5E841}"/>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4101425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A472EF-0A51-45CF-9468-7BD57A018B1A}"/>
              </a:ext>
            </a:extLst>
          </p:cNvPr>
          <p:cNvSpPr>
            <a:spLocks noGrp="1"/>
          </p:cNvSpPr>
          <p:nvPr>
            <p:ph type="title"/>
          </p:nvPr>
        </p:nvSpPr>
        <p:spPr/>
        <p:txBody>
          <a:body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50850E0C-1A42-4754-B28A-627EFD91DA0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03DA865-FFD4-4B9C-B37F-BE361D0B574B}"/>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BEA9F764-514C-44EA-9149-5330DD50067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8F08B2E-351F-4086-8E80-12FBCE0C6587}"/>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1874183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6372DA-6EFE-4AF0-8F20-219C7B2108FB}"/>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D84A395-9211-400F-9DBE-EB794CF756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4ACCB57-5864-4053-930A-1C18A4880CC2}"/>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F17845C8-549C-464A-AA8A-67883597999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3E0F5D2-0EA4-43F0-8FCA-D1B553848C99}"/>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106061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BBB7EA-560D-48FA-B4F0-2B27A4AAAA5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0214C20-CD2E-46B9-B2F8-868ECCF4032B}"/>
              </a:ext>
            </a:extLst>
          </p:cNvPr>
          <p:cNvSpPr>
            <a:spLocks noGrp="1"/>
          </p:cNvSpPr>
          <p:nvPr>
            <p:ph sz="half" idx="1"/>
          </p:nvPr>
        </p:nvSpPr>
        <p:spPr>
          <a:xfrm>
            <a:off x="838200" y="1825625"/>
            <a:ext cx="5181600" cy="4351338"/>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コンテンツ プレースホルダー 3">
            <a:extLst>
              <a:ext uri="{FF2B5EF4-FFF2-40B4-BE49-F238E27FC236}">
                <a16:creationId xmlns:a16="http://schemas.microsoft.com/office/drawing/2014/main" id="{BB47D1E2-4951-4EF2-9473-4AA6B36A99C5}"/>
              </a:ext>
            </a:extLst>
          </p:cNvPr>
          <p:cNvSpPr>
            <a:spLocks noGrp="1"/>
          </p:cNvSpPr>
          <p:nvPr>
            <p:ph sz="half" idx="2"/>
          </p:nvPr>
        </p:nvSpPr>
        <p:spPr>
          <a:xfrm>
            <a:off x="6172200" y="1825625"/>
            <a:ext cx="5181600" cy="4351338"/>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日付プレースホルダー 4">
            <a:extLst>
              <a:ext uri="{FF2B5EF4-FFF2-40B4-BE49-F238E27FC236}">
                <a16:creationId xmlns:a16="http://schemas.microsoft.com/office/drawing/2014/main" id="{50BC8E59-FBB7-4BA3-B1E7-66E4700F9D38}"/>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6" name="フッター プレースホルダー 5">
            <a:extLst>
              <a:ext uri="{FF2B5EF4-FFF2-40B4-BE49-F238E27FC236}">
                <a16:creationId xmlns:a16="http://schemas.microsoft.com/office/drawing/2014/main" id="{31209FF4-E4AD-42DF-BE65-583522BD7F1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3464A5D-0C6B-4622-BBB1-6CA6FF4F02F7}"/>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1330188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5219A2-2041-4129-AAA5-8DA9DC567F1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06769BB-1260-444E-A02F-F01ADA56BF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dirty="0"/>
              <a:t>マスター テキストの書式設定</a:t>
            </a:r>
          </a:p>
        </p:txBody>
      </p:sp>
      <p:sp>
        <p:nvSpPr>
          <p:cNvPr id="4" name="コンテンツ プレースホルダー 3">
            <a:extLst>
              <a:ext uri="{FF2B5EF4-FFF2-40B4-BE49-F238E27FC236}">
                <a16:creationId xmlns:a16="http://schemas.microsoft.com/office/drawing/2014/main" id="{A267AACD-0F33-43E7-916B-991BCC775E03}"/>
              </a:ext>
            </a:extLst>
          </p:cNvPr>
          <p:cNvSpPr>
            <a:spLocks noGrp="1"/>
          </p:cNvSpPr>
          <p:nvPr>
            <p:ph sz="half" idx="2"/>
          </p:nvPr>
        </p:nvSpPr>
        <p:spPr>
          <a:xfrm>
            <a:off x="839788" y="2505075"/>
            <a:ext cx="5157787" cy="3684588"/>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テキスト プレースホルダー 4">
            <a:extLst>
              <a:ext uri="{FF2B5EF4-FFF2-40B4-BE49-F238E27FC236}">
                <a16:creationId xmlns:a16="http://schemas.microsoft.com/office/drawing/2014/main" id="{29098C3E-882C-4B1A-8706-8F5CF75292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B820DBF-9593-4DFD-8431-F79BD708DA7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30BD5B4-480D-42EC-B7BF-05278EFB517A}"/>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8" name="フッター プレースホルダー 7">
            <a:extLst>
              <a:ext uri="{FF2B5EF4-FFF2-40B4-BE49-F238E27FC236}">
                <a16:creationId xmlns:a16="http://schemas.microsoft.com/office/drawing/2014/main" id="{6F539894-F09B-4972-9A29-0D6BC146878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66CDD78-3245-4524-A05A-3FAA7E43EA9E}"/>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354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82CDB9-A33A-4014-AB73-1253EA85489D}"/>
              </a:ext>
            </a:extLst>
          </p:cNvPr>
          <p:cNvSpPr>
            <a:spLocks noGrp="1"/>
          </p:cNvSpPr>
          <p:nvPr>
            <p:ph type="title"/>
          </p:nvPr>
        </p:nvSpPr>
        <p:spPr>
          <a:xfrm>
            <a:off x="0" y="1"/>
            <a:ext cx="12192000" cy="711200"/>
          </a:xfrm>
        </p:spPr>
        <p:txBody>
          <a:bodyPr>
            <a:normAutofit/>
          </a:bodyPr>
          <a:lstStyle>
            <a:lvl1pPr>
              <a:defRPr sz="3200" b="1">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3" name="日付プレースホルダー 2">
            <a:extLst>
              <a:ext uri="{FF2B5EF4-FFF2-40B4-BE49-F238E27FC236}">
                <a16:creationId xmlns:a16="http://schemas.microsoft.com/office/drawing/2014/main" id="{6AC5C2CF-7B7E-45A0-B147-020F230057CF}"/>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4" name="フッター プレースホルダー 3">
            <a:extLst>
              <a:ext uri="{FF2B5EF4-FFF2-40B4-BE49-F238E27FC236}">
                <a16:creationId xmlns:a16="http://schemas.microsoft.com/office/drawing/2014/main" id="{01401120-B1D4-4B5A-9929-A14CE18FE8A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1657E92-6E8D-42BF-8F82-6C6CE51AF592}"/>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1907540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83FD104-7B34-45A6-AC2C-D4BD90F38A34}"/>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3" name="フッター プレースホルダー 2">
            <a:extLst>
              <a:ext uri="{FF2B5EF4-FFF2-40B4-BE49-F238E27FC236}">
                <a16:creationId xmlns:a16="http://schemas.microsoft.com/office/drawing/2014/main" id="{398632E9-63B9-462F-8AA9-977781F3679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91C6C4C-ACCC-489E-8063-B54359F40316}"/>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1846507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6788AE-9897-4EB8-A606-243D3CD6527A}"/>
              </a:ext>
            </a:extLst>
          </p:cNvPr>
          <p:cNvSpPr>
            <a:spLocks noGrp="1"/>
          </p:cNvSpPr>
          <p:nvPr>
            <p:ph type="title"/>
          </p:nvPr>
        </p:nvSpPr>
        <p:spPr>
          <a:xfrm>
            <a:off x="839788" y="457200"/>
            <a:ext cx="3932237" cy="1600200"/>
          </a:xfrm>
        </p:spPr>
        <p:txBody>
          <a:bodyPr anchor="b"/>
          <a:lstStyle>
            <a:lvl1pPr>
              <a:defRPr sz="3200">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564E996-E7C8-40E5-8331-2B15081ED324}"/>
              </a:ext>
            </a:extLst>
          </p:cNvPr>
          <p:cNvSpPr>
            <a:spLocks noGrp="1"/>
          </p:cNvSpPr>
          <p:nvPr>
            <p:ph idx="1"/>
          </p:nvPr>
        </p:nvSpPr>
        <p:spPr>
          <a:xfrm>
            <a:off x="5183188" y="987425"/>
            <a:ext cx="6172200" cy="4873625"/>
          </a:xfrm>
        </p:spPr>
        <p:txBody>
          <a:bodyPr/>
          <a:lstStyle>
            <a:lvl1pPr>
              <a:defRPr sz="3200">
                <a:latin typeface="メイリオ" panose="020B0604030504040204" pitchFamily="50" charset="-128"/>
                <a:ea typeface="メイリオ" panose="020B0604030504040204" pitchFamily="50" charset="-128"/>
              </a:defRPr>
            </a:lvl1pPr>
            <a:lvl2pPr>
              <a:defRPr sz="2800">
                <a:latin typeface="メイリオ" panose="020B0604030504040204" pitchFamily="50" charset="-128"/>
                <a:ea typeface="メイリオ" panose="020B0604030504040204" pitchFamily="50" charset="-128"/>
              </a:defRPr>
            </a:lvl2pPr>
            <a:lvl3pPr>
              <a:defRPr sz="2400">
                <a:latin typeface="メイリオ" panose="020B0604030504040204" pitchFamily="50" charset="-128"/>
                <a:ea typeface="メイリオ" panose="020B0604030504040204" pitchFamily="50" charset="-128"/>
              </a:defRPr>
            </a:lvl3pPr>
            <a:lvl4pPr>
              <a:defRPr sz="2000">
                <a:latin typeface="メイリオ" panose="020B0604030504040204" pitchFamily="50" charset="-128"/>
                <a:ea typeface="メイリオ" panose="020B0604030504040204" pitchFamily="50" charset="-128"/>
              </a:defRPr>
            </a:lvl4pPr>
            <a:lvl5pPr>
              <a:defRPr sz="2000">
                <a:latin typeface="メイリオ" panose="020B0604030504040204" pitchFamily="50" charset="-128"/>
                <a:ea typeface="メイリオ" panose="020B0604030504040204" pitchFamily="50" charset="-128"/>
              </a:defRPr>
            </a:lvl5pPr>
            <a:lvl6pPr>
              <a:defRPr sz="2000"/>
            </a:lvl6pPr>
            <a:lvl7pPr>
              <a:defRPr sz="2000"/>
            </a:lvl7pPr>
            <a:lvl8pPr>
              <a:defRPr sz="2000"/>
            </a:lvl8pPr>
            <a:lvl9pPr>
              <a:defRPr sz="2000"/>
            </a:lvl9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テキスト プレースホルダー 3">
            <a:extLst>
              <a:ext uri="{FF2B5EF4-FFF2-40B4-BE49-F238E27FC236}">
                <a16:creationId xmlns:a16="http://schemas.microsoft.com/office/drawing/2014/main" id="{E1D6B477-D748-43B5-91DC-3F051DEA7340}"/>
              </a:ext>
            </a:extLst>
          </p:cNvPr>
          <p:cNvSpPr>
            <a:spLocks noGrp="1"/>
          </p:cNvSpPr>
          <p:nvPr>
            <p:ph type="body" sz="half" idx="2"/>
          </p:nvPr>
        </p:nvSpPr>
        <p:spPr>
          <a:xfrm>
            <a:off x="839788" y="2057400"/>
            <a:ext cx="3932237" cy="3811588"/>
          </a:xfrm>
        </p:spPr>
        <p:txBody>
          <a:bodyPr/>
          <a:lstStyle>
            <a:lvl1pPr marL="0" indent="0">
              <a:buNone/>
              <a:defRPr sz="1600">
                <a:latin typeface="メイリオ" panose="020B0604030504040204" pitchFamily="50" charset="-128"/>
                <a:ea typeface="メイリオ" panose="020B0604030504040204" pitchFamily="50"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15F3C6C-36B6-4F85-8D84-8AF032912F66}"/>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6" name="フッター プレースホルダー 5">
            <a:extLst>
              <a:ext uri="{FF2B5EF4-FFF2-40B4-BE49-F238E27FC236}">
                <a16:creationId xmlns:a16="http://schemas.microsoft.com/office/drawing/2014/main" id="{31C68719-E012-40B0-9117-B7E0D93F1CA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97D0BAA-4906-4F01-9C2D-1DBE8BBBA30C}"/>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168032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C0A59C-1684-4B4A-8FF3-D5A67DAFE3BC}"/>
              </a:ext>
            </a:extLst>
          </p:cNvPr>
          <p:cNvSpPr>
            <a:spLocks noGrp="1"/>
          </p:cNvSpPr>
          <p:nvPr>
            <p:ph type="title"/>
          </p:nvPr>
        </p:nvSpPr>
        <p:spPr>
          <a:xfrm>
            <a:off x="839788" y="457200"/>
            <a:ext cx="3932237" cy="1600200"/>
          </a:xfrm>
        </p:spPr>
        <p:txBody>
          <a:bodyPr anchor="b"/>
          <a:lstStyle>
            <a:lvl1pPr>
              <a:defRPr sz="3200"/>
            </a:lvl1pPr>
          </a:lstStyle>
          <a:p>
            <a:r>
              <a:rPr kumimoji="1" lang="ja-JP" altLang="en-US" dirty="0"/>
              <a:t>マスター タイトルの書式設定</a:t>
            </a:r>
          </a:p>
        </p:txBody>
      </p:sp>
      <p:sp>
        <p:nvSpPr>
          <p:cNvPr id="3" name="図プレースホルダー 2">
            <a:extLst>
              <a:ext uri="{FF2B5EF4-FFF2-40B4-BE49-F238E27FC236}">
                <a16:creationId xmlns:a16="http://schemas.microsoft.com/office/drawing/2014/main" id="{E80E45CE-8D96-404E-B5A1-4E0E7DAD61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FAC62C6-4D5E-4908-8D76-B03CD8622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8BEFA87-479F-4F27-A9DD-56FF96566B50}"/>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6" name="フッター プレースホルダー 5">
            <a:extLst>
              <a:ext uri="{FF2B5EF4-FFF2-40B4-BE49-F238E27FC236}">
                <a16:creationId xmlns:a16="http://schemas.microsoft.com/office/drawing/2014/main" id="{6AA7CF07-19CF-4559-9066-3B8108B2549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6189BE9-4EBA-4AF9-BA34-AF9E6F5F04F0}"/>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2972913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6AC206-B89E-42FD-BC22-B2A90EEF03B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B01373C-4B11-4E72-BAF2-7AA6F7F1E1F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F5C8821-492B-49D3-9E68-AFF90665CCA9}"/>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E0558647-3089-47DA-BB8D-D0B5C80BB74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00119CE-0A0A-44FD-8EDA-9F9C3B7966FA}"/>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2450090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75D3FE1-9212-4C44-91FF-B13D2AC84BD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5F33968-3281-4AF4-8A53-73AD46C0776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380C50E-1C65-44A1-94E8-22640B9FCC9E}"/>
              </a:ext>
            </a:extLst>
          </p:cNvPr>
          <p:cNvSpPr>
            <a:spLocks noGrp="1"/>
          </p:cNvSpPr>
          <p:nvPr>
            <p:ph type="dt" sz="half" idx="10"/>
          </p:nvPr>
        </p:nvSpPr>
        <p:spPr/>
        <p:txBody>
          <a:bodyPr/>
          <a:lstStyle/>
          <a:p>
            <a:fld id="{9EB3F6E6-1719-49B9-BFB3-681755A5A79F}" type="datetimeFigureOut">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802D565C-3E5F-4E1C-884A-CE6E91F681A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FFD06E1-6B43-43F1-96A9-457E6791EEEB}"/>
              </a:ext>
            </a:extLst>
          </p:cNvPr>
          <p:cNvSpPr>
            <a:spLocks noGrp="1"/>
          </p:cNvSpPr>
          <p:nvPr>
            <p:ph type="sldNum" sz="quarter" idx="12"/>
          </p:nvPr>
        </p:nvSpPr>
        <p:spPr/>
        <p:txBody>
          <a:body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792442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AD3581A-4EDA-470A-8419-B5885B5503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FDFBE4C-0D84-4491-A565-8DD76B113B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938F049-1948-43B2-95FD-83A49B37F8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B3F6E6-1719-49B9-BFB3-681755A5A79F}" type="datetimeFigureOut">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D8650869-1010-457D-9DB7-A96B55B9E1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F9416C2-C6EB-4813-BDE1-27553B0395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81EA4E-0386-4409-8F56-DF5614AA32BA}" type="slidenum">
              <a:rPr kumimoji="1" lang="ja-JP" altLang="en-US" smtClean="0"/>
              <a:t>‹#›</a:t>
            </a:fld>
            <a:endParaRPr kumimoji="1" lang="ja-JP" altLang="en-US"/>
          </a:p>
        </p:txBody>
      </p:sp>
    </p:spTree>
    <p:extLst>
      <p:ext uri="{BB962C8B-B14F-4D97-AF65-F5344CB8AC3E}">
        <p14:creationId xmlns:p14="http://schemas.microsoft.com/office/powerpoint/2010/main" val="84804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7AB357-1BB8-427F-97DE-D102A25E2C22}"/>
              </a:ext>
            </a:extLst>
          </p:cNvPr>
          <p:cNvSpPr>
            <a:spLocks noGrp="1"/>
          </p:cNvSpPr>
          <p:nvPr>
            <p:ph type="title"/>
          </p:nvPr>
        </p:nvSpPr>
        <p:spPr/>
        <p:txBody>
          <a:bodyPr/>
          <a:lstStyle/>
          <a:p>
            <a:r>
              <a:rPr kumimoji="1" lang="ja-JP" altLang="en-US" dirty="0"/>
              <a:t>　概要資料の作成について</a:t>
            </a:r>
          </a:p>
        </p:txBody>
      </p:sp>
      <p:sp>
        <p:nvSpPr>
          <p:cNvPr id="5" name="テキスト ボックス 4">
            <a:extLst>
              <a:ext uri="{FF2B5EF4-FFF2-40B4-BE49-F238E27FC236}">
                <a16:creationId xmlns:a16="http://schemas.microsoft.com/office/drawing/2014/main" id="{B15A5A49-5938-4FCA-B90F-0AE798CB4982}"/>
              </a:ext>
            </a:extLst>
          </p:cNvPr>
          <p:cNvSpPr txBox="1"/>
          <p:nvPr/>
        </p:nvSpPr>
        <p:spPr>
          <a:xfrm>
            <a:off x="503766" y="548579"/>
            <a:ext cx="11184467" cy="6278642"/>
          </a:xfrm>
          <a:prstGeom prst="rect">
            <a:avLst/>
          </a:prstGeom>
          <a:noFill/>
        </p:spPr>
        <p:txBody>
          <a:bodyPr wrap="square" rtlCol="0">
            <a:spAutoFit/>
          </a:bodyPr>
          <a:lstStyle/>
          <a:p>
            <a:pPr marL="342900" indent="-342900">
              <a:buFont typeface="+mj-lt"/>
              <a:buAutoNum type="arabicPeriod"/>
            </a:pPr>
            <a:r>
              <a:rPr kumimoji="1" lang="ja-JP" altLang="en-US" sz="1600" b="1" dirty="0"/>
              <a:t>資料の枚数・形式</a:t>
            </a:r>
            <a:endParaRPr kumimoji="1" lang="en-US" altLang="ja-JP" sz="1600" b="1" dirty="0"/>
          </a:p>
          <a:p>
            <a:pPr marL="285750" indent="-285750">
              <a:buFont typeface="Arial" panose="020B0604020202020204" pitchFamily="34" charset="0"/>
              <a:buChar char="•"/>
            </a:pPr>
            <a:r>
              <a:rPr kumimoji="1" lang="ja-JP" altLang="en-US" sz="1400" dirty="0"/>
              <a:t>概要資料は、</a:t>
            </a:r>
            <a:r>
              <a:rPr kumimoji="1" lang="ja-JP" altLang="en-US" sz="1400" b="1" u="sng" dirty="0"/>
              <a:t>グラフィカルアブストラクト</a:t>
            </a:r>
            <a:r>
              <a:rPr kumimoji="1" lang="en-US" altLang="ja-JP" sz="1400" b="1" u="sng" dirty="0"/>
              <a:t>1</a:t>
            </a:r>
            <a:r>
              <a:rPr kumimoji="1" lang="ja-JP" altLang="en-US" sz="1400" b="1" u="sng" dirty="0"/>
              <a:t>枚（必須）</a:t>
            </a:r>
            <a:r>
              <a:rPr kumimoji="1" lang="ja-JP" altLang="en-US" sz="1400" dirty="0"/>
              <a:t>と、</a:t>
            </a:r>
            <a:r>
              <a:rPr kumimoji="1" lang="ja-JP" altLang="en-US" sz="1400" b="1" u="sng" dirty="0"/>
              <a:t>その他スライド</a:t>
            </a:r>
            <a:r>
              <a:rPr kumimoji="1" lang="en-US" altLang="ja-JP" sz="1400" b="1" u="sng" dirty="0"/>
              <a:t>10</a:t>
            </a:r>
            <a:r>
              <a:rPr kumimoji="1" lang="ja-JP" altLang="en-US" sz="1400" b="1" u="sng" dirty="0"/>
              <a:t>枚以内</a:t>
            </a:r>
            <a:r>
              <a:rPr kumimoji="1" lang="ja-JP" altLang="en-US" sz="1400" dirty="0"/>
              <a:t>で作成してください。</a:t>
            </a:r>
            <a:endParaRPr kumimoji="1" lang="en-US" altLang="ja-JP" sz="1400" dirty="0"/>
          </a:p>
          <a:p>
            <a:pPr marL="285750" indent="-285750">
              <a:buFont typeface="Arial" panose="020B0604020202020204" pitchFamily="34" charset="0"/>
              <a:buChar char="•"/>
            </a:pPr>
            <a:r>
              <a:rPr kumimoji="1" lang="ja-JP" altLang="en-US" sz="1400" b="1" u="sng" dirty="0"/>
              <a:t>資料の形式・構成は自由です</a:t>
            </a:r>
            <a:r>
              <a:rPr kumimoji="1" lang="ja-JP" altLang="en-US" sz="1400" dirty="0"/>
              <a:t>。研究開発課題の内容や開発段階に応じて、適切な構成で作成してください。</a:t>
            </a:r>
            <a:endParaRPr kumimoji="1" lang="en-US" altLang="ja-JP" sz="1400" dirty="0"/>
          </a:p>
          <a:p>
            <a:pPr marL="285750" indent="-285750">
              <a:buFont typeface="Arial" panose="020B0604020202020204" pitchFamily="34" charset="0"/>
              <a:buChar char="•"/>
            </a:pPr>
            <a:r>
              <a:rPr kumimoji="1" lang="ja-JP" altLang="en-US" sz="1400" dirty="0"/>
              <a:t>補足資料は</a:t>
            </a:r>
            <a:r>
              <a:rPr kumimoji="1" lang="en-US" altLang="ja-JP" sz="1400" dirty="0"/>
              <a:t>Appendix</a:t>
            </a:r>
            <a:r>
              <a:rPr kumimoji="1" lang="ja-JP" altLang="en-US" sz="1400" dirty="0"/>
              <a:t>として追加していただいて差し支えありません。ただし、</a:t>
            </a:r>
            <a:r>
              <a:rPr kumimoji="1" lang="en-US" altLang="ja-JP" sz="1400" dirty="0"/>
              <a:t>5</a:t>
            </a:r>
            <a:r>
              <a:rPr kumimoji="1" lang="ja-JP" altLang="en-US" sz="1400" dirty="0"/>
              <a:t>枚以内とします。</a:t>
            </a:r>
            <a:endParaRPr kumimoji="1" lang="en-US" altLang="ja-JP" sz="1400" dirty="0"/>
          </a:p>
          <a:p>
            <a:pPr marL="285750" indent="-285750">
              <a:buFont typeface="Arial" panose="020B0604020202020204" pitchFamily="34" charset="0"/>
              <a:buChar char="•"/>
            </a:pPr>
            <a:r>
              <a:rPr lang="ja-JP" altLang="en-US" sz="1400" b="1" u="sng" dirty="0"/>
              <a:t>スライド番号は、</a:t>
            </a:r>
            <a:r>
              <a:rPr lang="en-US" altLang="ja-JP" sz="1400" b="1" u="sng" dirty="0"/>
              <a:t>Appendix</a:t>
            </a:r>
            <a:r>
              <a:rPr lang="ja-JP" altLang="en-US" sz="1400" b="1" u="sng" dirty="0"/>
              <a:t>を含むすべてのスライドの右下に記載してください</a:t>
            </a:r>
            <a:r>
              <a:rPr lang="ja-JP" altLang="en-US" sz="1400" dirty="0"/>
              <a:t>。</a:t>
            </a:r>
            <a:endParaRPr kumimoji="1" lang="en-US" altLang="ja-JP" sz="1400" dirty="0"/>
          </a:p>
          <a:p>
            <a:pPr marL="285750" indent="-285750">
              <a:buFont typeface="Arial" panose="020B0604020202020204" pitchFamily="34" charset="0"/>
              <a:buChar char="•"/>
            </a:pPr>
            <a:r>
              <a:rPr kumimoji="1" lang="ja-JP" altLang="en-US" sz="1400" dirty="0"/>
              <a:t>ヒアリング審査対象課題となった場合におけるプレゼンテーションは、原則として提出いただいた概要資料を使用していただきます（ヒアリング実施前の軽微な修正は可能です）。</a:t>
            </a:r>
            <a:endParaRPr kumimoji="1" lang="en-US" altLang="ja-JP" sz="1400" dirty="0"/>
          </a:p>
          <a:p>
            <a:endParaRPr kumimoji="1" lang="en-US" altLang="ja-JP" sz="1000" dirty="0"/>
          </a:p>
          <a:p>
            <a:pPr marL="342900" indent="-342900">
              <a:buFont typeface="+mj-lt"/>
              <a:buAutoNum type="arabicPeriod" startAt="2"/>
            </a:pPr>
            <a:r>
              <a:rPr lang="ja-JP" altLang="en-US" sz="1600" b="1" dirty="0"/>
              <a:t>推奨する説明項目</a:t>
            </a:r>
            <a:endParaRPr lang="en-US" altLang="ja-JP" sz="1600" b="1" dirty="0"/>
          </a:p>
          <a:p>
            <a:pPr marL="285750" indent="-285750">
              <a:buFont typeface="Arial" panose="020B0604020202020204" pitchFamily="34" charset="0"/>
              <a:buChar char="•"/>
            </a:pPr>
            <a:r>
              <a:rPr lang="ja-JP" altLang="en-US" sz="1400" dirty="0"/>
              <a:t>提案書の「</a:t>
            </a:r>
            <a:r>
              <a:rPr lang="en-US" altLang="ja-JP" sz="1400" dirty="0"/>
              <a:t>4</a:t>
            </a:r>
            <a:r>
              <a:rPr lang="ja-JP" altLang="en-US" sz="1400" dirty="0"/>
              <a:t>．シーズ情報」および「</a:t>
            </a:r>
            <a:r>
              <a:rPr lang="en-US" altLang="ja-JP" sz="1400" dirty="0"/>
              <a:t>5</a:t>
            </a:r>
            <a:r>
              <a:rPr lang="ja-JP" altLang="en-US" sz="1400" dirty="0"/>
              <a:t>．研究開発・事業開発計画」を踏まえ、以下の内容について説明することを推奨します。</a:t>
            </a:r>
            <a:endParaRPr lang="en-US" altLang="ja-JP" sz="1400" dirty="0"/>
          </a:p>
          <a:p>
            <a:pPr marL="800100" lvl="1" indent="-342900">
              <a:buFont typeface="Wingdings" panose="05000000000000000000" pitchFamily="2" charset="2"/>
              <a:buChar char="u"/>
            </a:pPr>
            <a:r>
              <a:rPr lang="ja-JP" altLang="en-US" sz="1400" b="1" dirty="0"/>
              <a:t>グラフィカルアブストラクト</a:t>
            </a:r>
            <a:r>
              <a:rPr lang="en-US" altLang="ja-JP" sz="1400" b="1" dirty="0"/>
              <a:t>【</a:t>
            </a:r>
            <a:r>
              <a:rPr lang="ja-JP" altLang="en-US" sz="1400" b="1" dirty="0"/>
              <a:t>必須</a:t>
            </a:r>
            <a:r>
              <a:rPr lang="en-US" altLang="ja-JP" sz="1400" b="1" dirty="0"/>
              <a:t>】</a:t>
            </a:r>
          </a:p>
          <a:p>
            <a:pPr marL="800100" lvl="1" indent="-342900">
              <a:buFont typeface="Wingdings" panose="05000000000000000000" pitchFamily="2" charset="2"/>
              <a:buChar char="u"/>
            </a:pPr>
            <a:r>
              <a:rPr lang="ja-JP" altLang="en-US" sz="1400" dirty="0"/>
              <a:t>サイエンス・技術の概要</a:t>
            </a:r>
            <a:endParaRPr lang="en-US" altLang="ja-JP" sz="1400" dirty="0"/>
          </a:p>
          <a:p>
            <a:pPr marL="800100" lvl="1" indent="-342900">
              <a:buFont typeface="Wingdings" panose="05000000000000000000" pitchFamily="2" charset="2"/>
              <a:buChar char="u"/>
            </a:pPr>
            <a:r>
              <a:rPr lang="ja-JP" altLang="en-US" sz="1400" dirty="0"/>
              <a:t>医薬品・医療機器等としての臨床的価値</a:t>
            </a:r>
            <a:endParaRPr lang="en-US" altLang="ja-JP" sz="1400" dirty="0"/>
          </a:p>
          <a:p>
            <a:pPr marL="800100" lvl="1" indent="-342900">
              <a:buFont typeface="Wingdings" panose="05000000000000000000" pitchFamily="2" charset="2"/>
              <a:buChar char="u"/>
            </a:pPr>
            <a:r>
              <a:rPr lang="ja-JP" altLang="en-US" sz="1400" dirty="0"/>
              <a:t>開発実現性（現在のデータ）</a:t>
            </a:r>
            <a:endParaRPr lang="en-US" altLang="ja-JP" sz="1400" dirty="0"/>
          </a:p>
          <a:p>
            <a:pPr marL="800100" lvl="1" indent="-342900">
              <a:buFont typeface="Wingdings" panose="05000000000000000000" pitchFamily="2" charset="2"/>
              <a:buChar char="u"/>
            </a:pPr>
            <a:r>
              <a:rPr lang="ja-JP" altLang="en-US" sz="1400" dirty="0"/>
              <a:t>知的財産</a:t>
            </a:r>
            <a:endParaRPr lang="en-US" altLang="ja-JP" sz="1400" dirty="0"/>
          </a:p>
          <a:p>
            <a:pPr marL="800100" lvl="1" indent="-342900">
              <a:buFont typeface="Wingdings" panose="05000000000000000000" pitchFamily="2" charset="2"/>
              <a:buChar char="u"/>
            </a:pPr>
            <a:r>
              <a:rPr lang="ja-JP" altLang="en-US" sz="1400" dirty="0"/>
              <a:t>事業化計画</a:t>
            </a:r>
            <a:endParaRPr lang="en-US" altLang="ja-JP" sz="1400" dirty="0"/>
          </a:p>
          <a:p>
            <a:pPr marL="800100" lvl="1" indent="-342900">
              <a:buFont typeface="Wingdings" panose="05000000000000000000" pitchFamily="2" charset="2"/>
              <a:buChar char="u"/>
            </a:pPr>
            <a:r>
              <a:rPr lang="ja-JP" altLang="en-US" sz="1400" dirty="0"/>
              <a:t>チーム構成</a:t>
            </a:r>
            <a:endParaRPr lang="en-US" altLang="ja-JP" sz="1400" dirty="0"/>
          </a:p>
          <a:p>
            <a:pPr marL="800100" lvl="1" indent="-342900">
              <a:buFont typeface="Wingdings" panose="05000000000000000000" pitchFamily="2" charset="2"/>
              <a:buChar char="u"/>
            </a:pPr>
            <a:r>
              <a:rPr lang="ja-JP" altLang="en-US" sz="1400" dirty="0"/>
              <a:t>支援期間中の研究開発計画・達成目標</a:t>
            </a:r>
            <a:endParaRPr lang="en-US" altLang="ja-JP" sz="1400" dirty="0"/>
          </a:p>
          <a:p>
            <a:pPr marL="800100" lvl="1" indent="-342900">
              <a:buFont typeface="Wingdings" panose="05000000000000000000" pitchFamily="2" charset="2"/>
              <a:buChar char="u"/>
            </a:pPr>
            <a:r>
              <a:rPr lang="ja-JP" altLang="en-US" sz="1400" dirty="0"/>
              <a:t>起業・事業開発・資金調達に向けた計画</a:t>
            </a:r>
            <a:endParaRPr lang="en-US" altLang="ja-JP" sz="1400" dirty="0"/>
          </a:p>
          <a:p>
            <a:pPr marL="800100" lvl="1" indent="-342900">
              <a:buFont typeface="Wingdings" panose="05000000000000000000" pitchFamily="2" charset="2"/>
              <a:buChar char="u"/>
            </a:pPr>
            <a:r>
              <a:rPr lang="ja-JP" altLang="en-US" sz="1400" dirty="0"/>
              <a:t>開発ロードマップ</a:t>
            </a:r>
            <a:endParaRPr lang="en-US" altLang="ja-JP" sz="1400" dirty="0"/>
          </a:p>
          <a:p>
            <a:pPr marL="285750" indent="-285750">
              <a:buFont typeface="Arial" panose="020B0604020202020204" pitchFamily="34" charset="0"/>
              <a:buChar char="•"/>
            </a:pPr>
            <a:r>
              <a:rPr lang="ja-JP" altLang="en-US" sz="1400" dirty="0"/>
              <a:t>グラフィカルアブストラクトは必須ですが、その他は推奨する説明項目の例示です。</a:t>
            </a:r>
            <a:endParaRPr lang="en-US" altLang="ja-JP" sz="1400" dirty="0"/>
          </a:p>
          <a:p>
            <a:pPr marL="285750" indent="-285750">
              <a:buFont typeface="Arial" panose="020B0604020202020204" pitchFamily="34" charset="0"/>
              <a:buChar char="•"/>
            </a:pPr>
            <a:r>
              <a:rPr lang="ja-JP" altLang="en-US" sz="1400" dirty="0"/>
              <a:t>各項目に必ず</a:t>
            </a:r>
            <a:r>
              <a:rPr lang="en-US" altLang="ja-JP" sz="1400" dirty="0"/>
              <a:t>1</a:t>
            </a:r>
            <a:r>
              <a:rPr lang="ja-JP" altLang="en-US" sz="1400" dirty="0"/>
              <a:t>枚ずつ割り当てる必要はありません。研究開発課題の内容に応じて、項目の統合・追加、説明順序やスライドの配分を適宜調整してください。</a:t>
            </a:r>
            <a:endParaRPr lang="en-US" altLang="ja-JP" sz="1400" dirty="0"/>
          </a:p>
          <a:p>
            <a:pPr marL="285750" indent="-285750">
              <a:buFont typeface="Arial" panose="020B0604020202020204" pitchFamily="34" charset="0"/>
              <a:buChar char="•"/>
            </a:pPr>
            <a:endParaRPr lang="en-US" altLang="ja-JP" sz="1050" dirty="0"/>
          </a:p>
          <a:p>
            <a:pPr marL="342900" indent="-342900">
              <a:buFont typeface="+mj-lt"/>
              <a:buAutoNum type="arabicPeriod" startAt="3"/>
            </a:pPr>
            <a:r>
              <a:rPr lang="ja-JP" altLang="en-US" sz="1600" b="1" dirty="0"/>
              <a:t>資料作成上の注意</a:t>
            </a:r>
            <a:endParaRPr lang="en-US" altLang="ja-JP" sz="1600" b="1" dirty="0"/>
          </a:p>
          <a:p>
            <a:pPr marL="285750" indent="-285750">
              <a:buFont typeface="Arial" panose="020B0604020202020204" pitchFamily="34" charset="0"/>
              <a:buChar char="•"/>
            </a:pPr>
            <a:r>
              <a:rPr lang="ja-JP" altLang="en-US" sz="1400" dirty="0"/>
              <a:t>本資料は、概要資料に盛り込むことを推奨する項目や内容を示した参考資料であり、</a:t>
            </a:r>
            <a:r>
              <a:rPr lang="ja-JP" altLang="en-US" sz="1400" u="sng" dirty="0"/>
              <a:t>提出用の指定フォーマットではありません</a:t>
            </a:r>
            <a:r>
              <a:rPr lang="ja-JP" altLang="en-US" sz="1400" dirty="0"/>
              <a:t>。</a:t>
            </a:r>
            <a:endParaRPr lang="en-US" altLang="ja-JP" sz="1400" dirty="0"/>
          </a:p>
          <a:p>
            <a:pPr marL="285750" indent="-285750">
              <a:buFont typeface="Arial" panose="020B0604020202020204" pitchFamily="34" charset="0"/>
              <a:buChar char="•"/>
            </a:pPr>
            <a:r>
              <a:rPr lang="ja-JP" altLang="en-US" sz="1400" u="sng" dirty="0"/>
              <a:t>応募者ご自身で、研究開発課題の内容に応じた資料を作成してください。</a:t>
            </a:r>
            <a:endParaRPr lang="en-US" altLang="ja-JP" sz="1400" u="sng" dirty="0"/>
          </a:p>
          <a:p>
            <a:pPr marL="285750" indent="-285750">
              <a:buFont typeface="Arial" panose="020B0604020202020204" pitchFamily="34" charset="0"/>
              <a:buChar char="•"/>
            </a:pPr>
            <a:r>
              <a:rPr lang="ja-JP" altLang="en-US" sz="1400" dirty="0"/>
              <a:t>本資料の一部を流用する場合は、大学名・組織名・ロゴ等を含め、記載内容を適切に修正してください。</a:t>
            </a:r>
            <a:endParaRPr kumimoji="1" lang="ja-JP" altLang="en-US" b="1" dirty="0"/>
          </a:p>
        </p:txBody>
      </p:sp>
    </p:spTree>
    <p:extLst>
      <p:ext uri="{BB962C8B-B14F-4D97-AF65-F5344CB8AC3E}">
        <p14:creationId xmlns:p14="http://schemas.microsoft.com/office/powerpoint/2010/main" val="3227849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D395B259-9011-450A-BBB5-FF9EC07B92AB}"/>
              </a:ext>
            </a:extLst>
          </p:cNvPr>
          <p:cNvSpPr>
            <a:spLocks noGrp="1"/>
          </p:cNvSpPr>
          <p:nvPr>
            <p:ph type="title"/>
          </p:nvPr>
        </p:nvSpPr>
        <p:spPr/>
        <p:txBody>
          <a:bodyPr/>
          <a:lstStyle/>
          <a:p>
            <a:r>
              <a:rPr lang="ja-JP" altLang="en-US" dirty="0"/>
              <a:t>推奨する説明項目（補足付き）</a:t>
            </a:r>
          </a:p>
        </p:txBody>
      </p:sp>
      <p:graphicFrame>
        <p:nvGraphicFramePr>
          <p:cNvPr id="5" name="表 5">
            <a:extLst>
              <a:ext uri="{FF2B5EF4-FFF2-40B4-BE49-F238E27FC236}">
                <a16:creationId xmlns:a16="http://schemas.microsoft.com/office/drawing/2014/main" id="{71B6E490-ADFD-4302-90E4-DFB351C6EFAC}"/>
              </a:ext>
            </a:extLst>
          </p:cNvPr>
          <p:cNvGraphicFramePr>
            <a:graphicFrameLocks noGrp="1"/>
          </p:cNvGraphicFramePr>
          <p:nvPr>
            <p:extLst>
              <p:ext uri="{D42A27DB-BD31-4B8C-83A1-F6EECF244321}">
                <p14:modId xmlns:p14="http://schemas.microsoft.com/office/powerpoint/2010/main" val="3468171995"/>
              </p:ext>
            </p:extLst>
          </p:nvPr>
        </p:nvGraphicFramePr>
        <p:xfrm>
          <a:off x="770466" y="804333"/>
          <a:ext cx="10447868" cy="4495800"/>
        </p:xfrm>
        <a:graphic>
          <a:graphicData uri="http://schemas.openxmlformats.org/drawingml/2006/table">
            <a:tbl>
              <a:tblPr firstRow="1" bandRow="1">
                <a:tableStyleId>{5C22544A-7EE6-4342-B048-85BDC9FD1C3A}</a:tableStyleId>
              </a:tblPr>
              <a:tblGrid>
                <a:gridCol w="3962401">
                  <a:extLst>
                    <a:ext uri="{9D8B030D-6E8A-4147-A177-3AD203B41FA5}">
                      <a16:colId xmlns:a16="http://schemas.microsoft.com/office/drawing/2014/main" val="3499271798"/>
                    </a:ext>
                  </a:extLst>
                </a:gridCol>
                <a:gridCol w="6485467">
                  <a:extLst>
                    <a:ext uri="{9D8B030D-6E8A-4147-A177-3AD203B41FA5}">
                      <a16:colId xmlns:a16="http://schemas.microsoft.com/office/drawing/2014/main" val="2893668368"/>
                    </a:ext>
                  </a:extLst>
                </a:gridCol>
              </a:tblGrid>
              <a:tr h="370840">
                <a:tc>
                  <a:txBody>
                    <a:bodyPr/>
                    <a:lstStyle/>
                    <a:p>
                      <a:r>
                        <a:rPr lang="ja-JP" altLang="en-US"/>
                        <a:t>説明項目</a:t>
                      </a:r>
                    </a:p>
                  </a:txBody>
                  <a:tcPr anchor="ctr"/>
                </a:tc>
                <a:tc>
                  <a:txBody>
                    <a:bodyPr/>
                    <a:lstStyle/>
                    <a:p>
                      <a:r>
                        <a:rPr lang="ja-JP" altLang="en-US"/>
                        <a:t>説明内容の例</a:t>
                      </a:r>
                    </a:p>
                  </a:txBody>
                  <a:tcPr anchor="ctr"/>
                </a:tc>
                <a:extLst>
                  <a:ext uri="{0D108BD9-81ED-4DB2-BD59-A6C34878D82A}">
                    <a16:rowId xmlns:a16="http://schemas.microsoft.com/office/drawing/2014/main" val="362234475"/>
                  </a:ext>
                </a:extLst>
              </a:tr>
              <a:tr h="370840">
                <a:tc>
                  <a:txBody>
                    <a:bodyPr/>
                    <a:lstStyle/>
                    <a:p>
                      <a:r>
                        <a:rPr lang="ja-JP" altLang="en-US" sz="1600" b="1" dirty="0"/>
                        <a:t>グラフィカルアブストラクト</a:t>
                      </a:r>
                      <a:r>
                        <a:rPr lang="en-US" altLang="ja-JP" sz="1600" b="1" dirty="0"/>
                        <a:t>【</a:t>
                      </a:r>
                      <a:r>
                        <a:rPr lang="ja-JP" altLang="en-US" sz="1600" b="1" dirty="0"/>
                        <a:t>必須</a:t>
                      </a:r>
                      <a:r>
                        <a:rPr lang="en-US" altLang="ja-JP" sz="1600" b="1" dirty="0"/>
                        <a:t>】</a:t>
                      </a:r>
                      <a:endParaRPr lang="ja-JP" altLang="en-US" sz="1600" dirty="0"/>
                    </a:p>
                  </a:txBody>
                  <a:tcPr anchor="ctr"/>
                </a:tc>
                <a:tc>
                  <a:txBody>
                    <a:bodyPr/>
                    <a:lstStyle/>
                    <a:p>
                      <a:r>
                        <a:rPr lang="ja-JP" altLang="en-US" sz="1600"/>
                        <a:t>研究開発課題の全体像を視覚的に説明</a:t>
                      </a:r>
                    </a:p>
                  </a:txBody>
                  <a:tcPr anchor="ctr"/>
                </a:tc>
                <a:extLst>
                  <a:ext uri="{0D108BD9-81ED-4DB2-BD59-A6C34878D82A}">
                    <a16:rowId xmlns:a16="http://schemas.microsoft.com/office/drawing/2014/main" val="1804958543"/>
                  </a:ext>
                </a:extLst>
              </a:tr>
              <a:tr h="370840">
                <a:tc>
                  <a:txBody>
                    <a:bodyPr/>
                    <a:lstStyle/>
                    <a:p>
                      <a:r>
                        <a:rPr lang="ja-JP" altLang="en-US" sz="1600" dirty="0"/>
                        <a:t>サイエンス・技術の概要</a:t>
                      </a:r>
                    </a:p>
                  </a:txBody>
                  <a:tcPr anchor="ctr"/>
                </a:tc>
                <a:tc>
                  <a:txBody>
                    <a:bodyPr/>
                    <a:lstStyle/>
                    <a:p>
                      <a:r>
                        <a:rPr lang="ja-JP" altLang="en-US" sz="1600"/>
                        <a:t>技術の新規性・独自性、科学的根拠、既存技術との違い</a:t>
                      </a:r>
                    </a:p>
                  </a:txBody>
                  <a:tcPr anchor="ctr"/>
                </a:tc>
                <a:extLst>
                  <a:ext uri="{0D108BD9-81ED-4DB2-BD59-A6C34878D82A}">
                    <a16:rowId xmlns:a16="http://schemas.microsoft.com/office/drawing/2014/main" val="178179278"/>
                  </a:ext>
                </a:extLst>
              </a:tr>
              <a:tr h="370840">
                <a:tc>
                  <a:txBody>
                    <a:bodyPr/>
                    <a:lstStyle/>
                    <a:p>
                      <a:r>
                        <a:rPr lang="ja-JP" altLang="en-US" sz="1600" dirty="0"/>
                        <a:t>医薬品・医療機器等としての臨床的価値</a:t>
                      </a:r>
                    </a:p>
                  </a:txBody>
                  <a:tcPr anchor="ctr"/>
                </a:tc>
                <a:tc>
                  <a:txBody>
                    <a:bodyPr/>
                    <a:lstStyle/>
                    <a:p>
                      <a:r>
                        <a:rPr lang="ja-JP" altLang="en-US" sz="1600"/>
                        <a:t>対象疾患・患者、アンメットメディカルニーズ、臨床現場にもたらす価値</a:t>
                      </a:r>
                    </a:p>
                  </a:txBody>
                  <a:tcPr anchor="ctr"/>
                </a:tc>
                <a:extLst>
                  <a:ext uri="{0D108BD9-81ED-4DB2-BD59-A6C34878D82A}">
                    <a16:rowId xmlns:a16="http://schemas.microsoft.com/office/drawing/2014/main" val="1322179939"/>
                  </a:ext>
                </a:extLst>
              </a:tr>
              <a:tr h="370840">
                <a:tc>
                  <a:txBody>
                    <a:bodyPr/>
                    <a:lstStyle/>
                    <a:p>
                      <a:r>
                        <a:rPr lang="ja-JP" altLang="en-US" sz="1600" dirty="0"/>
                        <a:t>開発実現性（現在のデータ）</a:t>
                      </a:r>
                    </a:p>
                  </a:txBody>
                  <a:tcPr anchor="ctr"/>
                </a:tc>
                <a:tc>
                  <a:txBody>
                    <a:bodyPr/>
                    <a:lstStyle/>
                    <a:p>
                      <a:r>
                        <a:rPr lang="ja-JP" altLang="en-US" sz="1600"/>
                        <a:t>取得済みデータ、技術的な到達点、残された課題</a:t>
                      </a:r>
                    </a:p>
                  </a:txBody>
                  <a:tcPr anchor="ctr"/>
                </a:tc>
                <a:extLst>
                  <a:ext uri="{0D108BD9-81ED-4DB2-BD59-A6C34878D82A}">
                    <a16:rowId xmlns:a16="http://schemas.microsoft.com/office/drawing/2014/main" val="2256357763"/>
                  </a:ext>
                </a:extLst>
              </a:tr>
              <a:tr h="370840">
                <a:tc>
                  <a:txBody>
                    <a:bodyPr/>
                    <a:lstStyle/>
                    <a:p>
                      <a:r>
                        <a:rPr lang="ja-JP" altLang="en-US" sz="1600" dirty="0"/>
                        <a:t>知的財産</a:t>
                      </a:r>
                    </a:p>
                  </a:txBody>
                  <a:tcPr anchor="ctr"/>
                </a:tc>
                <a:tc>
                  <a:txBody>
                    <a:bodyPr/>
                    <a:lstStyle/>
                    <a:p>
                      <a:r>
                        <a:rPr lang="ja-JP" altLang="en-US" sz="1600"/>
                        <a:t>特許の取得状況、知財戦略、</a:t>
                      </a:r>
                      <a:r>
                        <a:rPr lang="en-US" altLang="ja-JP" sz="1600"/>
                        <a:t>FTO</a:t>
                      </a:r>
                      <a:r>
                        <a:rPr lang="ja-JP" altLang="en-US" sz="1600"/>
                        <a:t>等</a:t>
                      </a:r>
                    </a:p>
                  </a:txBody>
                  <a:tcPr anchor="ctr"/>
                </a:tc>
                <a:extLst>
                  <a:ext uri="{0D108BD9-81ED-4DB2-BD59-A6C34878D82A}">
                    <a16:rowId xmlns:a16="http://schemas.microsoft.com/office/drawing/2014/main" val="1137980076"/>
                  </a:ext>
                </a:extLst>
              </a:tr>
              <a:tr h="370840">
                <a:tc>
                  <a:txBody>
                    <a:bodyPr/>
                    <a:lstStyle/>
                    <a:p>
                      <a:r>
                        <a:rPr lang="ja-JP" altLang="en-US" sz="1600" dirty="0"/>
                        <a:t>事業化計画</a:t>
                      </a:r>
                    </a:p>
                  </a:txBody>
                  <a:tcPr anchor="ctr"/>
                </a:tc>
                <a:tc>
                  <a:txBody>
                    <a:bodyPr/>
                    <a:lstStyle/>
                    <a:p>
                      <a:r>
                        <a:rPr lang="ja-JP" altLang="en-US" sz="1600"/>
                        <a:t>市場性、競合優位性、ビジネスモデル、事業化の見通し</a:t>
                      </a:r>
                    </a:p>
                  </a:txBody>
                  <a:tcPr anchor="ctr"/>
                </a:tc>
                <a:extLst>
                  <a:ext uri="{0D108BD9-81ED-4DB2-BD59-A6C34878D82A}">
                    <a16:rowId xmlns:a16="http://schemas.microsoft.com/office/drawing/2014/main" val="3344949157"/>
                  </a:ext>
                </a:extLst>
              </a:tr>
              <a:tr h="370840">
                <a:tc>
                  <a:txBody>
                    <a:bodyPr/>
                    <a:lstStyle/>
                    <a:p>
                      <a:r>
                        <a:rPr lang="ja-JP" altLang="en-US" sz="1600" dirty="0"/>
                        <a:t>チーム構成</a:t>
                      </a:r>
                    </a:p>
                  </a:txBody>
                  <a:tcPr anchor="ctr"/>
                </a:tc>
                <a:tc>
                  <a:txBody>
                    <a:bodyPr/>
                    <a:lstStyle/>
                    <a:p>
                      <a:r>
                        <a:rPr lang="ja-JP" altLang="en-US" sz="1600"/>
                        <a:t>研究開発・事業推進体制、役割分担、不足する人材・機能</a:t>
                      </a:r>
                    </a:p>
                  </a:txBody>
                  <a:tcPr anchor="ctr"/>
                </a:tc>
                <a:extLst>
                  <a:ext uri="{0D108BD9-81ED-4DB2-BD59-A6C34878D82A}">
                    <a16:rowId xmlns:a16="http://schemas.microsoft.com/office/drawing/2014/main" val="1685196602"/>
                  </a:ext>
                </a:extLst>
              </a:tr>
              <a:tr h="370840">
                <a:tc>
                  <a:txBody>
                    <a:bodyPr/>
                    <a:lstStyle/>
                    <a:p>
                      <a:r>
                        <a:rPr lang="ja-JP" altLang="en-US" sz="1600" dirty="0"/>
                        <a:t>支援期間中の研究開発計画・達成目標</a:t>
                      </a:r>
                    </a:p>
                  </a:txBody>
                  <a:tcPr anchor="ctr"/>
                </a:tc>
                <a:tc>
                  <a:txBody>
                    <a:bodyPr/>
                    <a:lstStyle/>
                    <a:p>
                      <a:r>
                        <a:rPr lang="ja-JP" altLang="en-US" sz="1600"/>
                        <a:t>実施する研究開発項目、取得予定データ、支援終了時の達成目標</a:t>
                      </a:r>
                      <a:endParaRPr lang="ja-JP" altLang="en-US" sz="1600" dirty="0"/>
                    </a:p>
                  </a:txBody>
                  <a:tcPr anchor="ctr"/>
                </a:tc>
                <a:extLst>
                  <a:ext uri="{0D108BD9-81ED-4DB2-BD59-A6C34878D82A}">
                    <a16:rowId xmlns:a16="http://schemas.microsoft.com/office/drawing/2014/main" val="749682695"/>
                  </a:ext>
                </a:extLst>
              </a:tr>
              <a:tr h="370840">
                <a:tc>
                  <a:txBody>
                    <a:bodyPr/>
                    <a:lstStyle/>
                    <a:p>
                      <a:r>
                        <a:rPr lang="ja-JP" altLang="en-US" sz="1600" dirty="0"/>
                        <a:t>起業・事業開発・資金調達に向けた計画</a:t>
                      </a:r>
                    </a:p>
                  </a:txBody>
                  <a:tcPr anchor="ctr"/>
                </a:tc>
                <a:tc>
                  <a:txBody>
                    <a:bodyPr/>
                    <a:lstStyle/>
                    <a:p>
                      <a:r>
                        <a:rPr lang="en-US" altLang="ja-JP" sz="1600"/>
                        <a:t>S1</a:t>
                      </a:r>
                      <a:r>
                        <a:rPr lang="ja-JP" altLang="en-US" sz="1600"/>
                        <a:t>：起業に向けた取組・達成目標／</a:t>
                      </a:r>
                      <a:r>
                        <a:rPr lang="en-US" altLang="ja-JP" sz="1600"/>
                        <a:t>S2</a:t>
                      </a:r>
                      <a:r>
                        <a:rPr lang="ja-JP" altLang="en-US" sz="1600"/>
                        <a:t>：民間資金調達・臨床開発への移行に向けた取組・達成目標</a:t>
                      </a:r>
                    </a:p>
                  </a:txBody>
                  <a:tcPr anchor="ctr"/>
                </a:tc>
                <a:extLst>
                  <a:ext uri="{0D108BD9-81ED-4DB2-BD59-A6C34878D82A}">
                    <a16:rowId xmlns:a16="http://schemas.microsoft.com/office/drawing/2014/main" val="1509019788"/>
                  </a:ext>
                </a:extLst>
              </a:tr>
              <a:tr h="370840">
                <a:tc>
                  <a:txBody>
                    <a:bodyPr/>
                    <a:lstStyle/>
                    <a:p>
                      <a:r>
                        <a:rPr lang="ja-JP" altLang="en-US" sz="1600" dirty="0"/>
                        <a:t>開発ロードマップ</a:t>
                      </a:r>
                    </a:p>
                  </a:txBody>
                  <a:tcPr anchor="ctr"/>
                </a:tc>
                <a:tc>
                  <a:txBody>
                    <a:bodyPr/>
                    <a:lstStyle/>
                    <a:p>
                      <a:r>
                        <a:rPr lang="ja-JP" altLang="en-US" sz="1600" dirty="0"/>
                        <a:t>支援期間中から事業化までの全体工程、主要な開発段階と移行時期</a:t>
                      </a:r>
                    </a:p>
                  </a:txBody>
                  <a:tcPr anchor="ctr"/>
                </a:tc>
                <a:extLst>
                  <a:ext uri="{0D108BD9-81ED-4DB2-BD59-A6C34878D82A}">
                    <a16:rowId xmlns:a16="http://schemas.microsoft.com/office/drawing/2014/main" val="1825572821"/>
                  </a:ext>
                </a:extLst>
              </a:tr>
            </a:tbl>
          </a:graphicData>
        </a:graphic>
      </p:graphicFrame>
      <p:sp>
        <p:nvSpPr>
          <p:cNvPr id="6" name="テキスト ボックス 5">
            <a:extLst>
              <a:ext uri="{FF2B5EF4-FFF2-40B4-BE49-F238E27FC236}">
                <a16:creationId xmlns:a16="http://schemas.microsoft.com/office/drawing/2014/main" id="{5CC0B0BB-C001-4177-B0E1-1AB52D23B07F}"/>
              </a:ext>
            </a:extLst>
          </p:cNvPr>
          <p:cNvSpPr txBox="1"/>
          <p:nvPr/>
        </p:nvSpPr>
        <p:spPr>
          <a:xfrm>
            <a:off x="1354666" y="5554133"/>
            <a:ext cx="9127067" cy="861774"/>
          </a:xfrm>
          <a:prstGeom prst="rect">
            <a:avLst/>
          </a:prstGeom>
          <a:noFill/>
        </p:spPr>
        <p:txBody>
          <a:bodyPr wrap="square" rtlCol="0">
            <a:spAutoFit/>
          </a:bodyPr>
          <a:lstStyle/>
          <a:p>
            <a:r>
              <a:rPr kumimoji="1" lang="en-US" altLang="ja-JP" sz="1600" b="1" dirty="0">
                <a:latin typeface="メイリオ" panose="020B0604030504040204" pitchFamily="50" charset="-128"/>
                <a:ea typeface="メイリオ" panose="020B0604030504040204" pitchFamily="50" charset="-128"/>
              </a:rPr>
              <a:t>※</a:t>
            </a:r>
            <a:r>
              <a:rPr kumimoji="1" lang="ja-JP" altLang="en-US" sz="1600" b="1" dirty="0">
                <a:latin typeface="メイリオ" panose="020B0604030504040204" pitchFamily="50" charset="-128"/>
                <a:ea typeface="メイリオ" panose="020B0604030504040204" pitchFamily="50" charset="-128"/>
              </a:rPr>
              <a:t>上記は説明を推奨する項目と内容の例示です。</a:t>
            </a:r>
            <a:endParaRPr kumimoji="1" lang="en-US" altLang="ja-JP" sz="1600" b="1" dirty="0">
              <a:latin typeface="メイリオ" panose="020B0604030504040204" pitchFamily="50" charset="-128"/>
              <a:ea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rPr>
              <a:t>　</a:t>
            </a:r>
            <a:r>
              <a:rPr kumimoji="1" lang="ja-JP" altLang="en-US" sz="1600" b="1" dirty="0">
                <a:latin typeface="メイリオ" panose="020B0604030504040204" pitchFamily="50" charset="-128"/>
                <a:ea typeface="メイリオ" panose="020B0604030504040204" pitchFamily="50" charset="-128"/>
              </a:rPr>
              <a:t>各項目に必ず</a:t>
            </a:r>
            <a:r>
              <a:rPr kumimoji="1" lang="en-US" altLang="ja-JP" sz="1600" b="1" dirty="0">
                <a:latin typeface="メイリオ" panose="020B0604030504040204" pitchFamily="50" charset="-128"/>
                <a:ea typeface="メイリオ" panose="020B0604030504040204" pitchFamily="50" charset="-128"/>
              </a:rPr>
              <a:t>1</a:t>
            </a:r>
            <a:r>
              <a:rPr kumimoji="1" lang="ja-JP" altLang="en-US" sz="1600" b="1" dirty="0">
                <a:latin typeface="メイリオ" panose="020B0604030504040204" pitchFamily="50" charset="-128"/>
                <a:ea typeface="メイリオ" panose="020B0604030504040204" pitchFamily="50" charset="-128"/>
              </a:rPr>
              <a:t>枚ずつ割り当てる必要はありません。</a:t>
            </a:r>
            <a:endParaRPr kumimoji="1" lang="en-US" altLang="ja-JP" sz="1600" b="1" dirty="0">
              <a:latin typeface="メイリオ" panose="020B0604030504040204" pitchFamily="50" charset="-128"/>
              <a:ea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rPr>
              <a:t>　</a:t>
            </a:r>
            <a:r>
              <a:rPr kumimoji="1" lang="ja-JP" altLang="en-US" sz="1600" b="1" dirty="0">
                <a:latin typeface="メイリオ" panose="020B0604030504040204" pitchFamily="50" charset="-128"/>
                <a:ea typeface="メイリオ" panose="020B0604030504040204" pitchFamily="50" charset="-128"/>
              </a:rPr>
              <a:t>研究開発課題の内容や開発段階に応じて、構成・順序・ページ配分を適宜調整してください</a:t>
            </a:r>
            <a:r>
              <a:rPr kumimoji="1" lang="ja-JP" altLang="en-US" dirty="0"/>
              <a:t>。</a:t>
            </a:r>
          </a:p>
        </p:txBody>
      </p:sp>
    </p:spTree>
    <p:extLst>
      <p:ext uri="{BB962C8B-B14F-4D97-AF65-F5344CB8AC3E}">
        <p14:creationId xmlns:p14="http://schemas.microsoft.com/office/powerpoint/2010/main" val="70691689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B8C89233F1C7342B55FF699E242AAC1" ma:contentTypeVersion="19" ma:contentTypeDescription="新しいドキュメントを作成します。" ma:contentTypeScope="" ma:versionID="3b54612e4d048d5b29eaff2b0cb12c2c">
  <xsd:schema xmlns:xsd="http://www.w3.org/2001/XMLSchema" xmlns:xs="http://www.w3.org/2001/XMLSchema" xmlns:p="http://schemas.microsoft.com/office/2006/metadata/properties" xmlns:ns2="a911060d-e1ee-4a21-9985-2f5c8c223a53" xmlns:ns3="3b0b9342-89c1-417c-b4c0-347726180fc4" targetNamespace="http://schemas.microsoft.com/office/2006/metadata/properties" ma:root="true" ma:fieldsID="aacc0c42df62b5dcc5b827978e99e682" ns2:_="" ns3:_="">
    <xsd:import namespace="a911060d-e1ee-4a21-9985-2f5c8c223a53"/>
    <xsd:import namespace="3b0b9342-89c1-417c-b4c0-347726180fc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11060d-e1ee-4a21-9985-2f5c8c223a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50835c27-5692-40fb-9c18-89aff98b29a6"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b0b9342-89c1-417c-b4c0-347726180fc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a0f50f3-5b7d-4be3-a9d5-d88309c37cea}" ma:internalName="TaxCatchAll" ma:showField="CatchAllData" ma:web="3b0b9342-89c1-417c-b4c0-347726180fc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b0b9342-89c1-417c-b4c0-347726180fc4" xsi:nil="true"/>
    <lcf76f155ced4ddcb4097134ff3c332f xmlns="a911060d-e1ee-4a21-9985-2f5c8c223a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A5E7164-9874-4F4D-9A7F-071BA6A3116E}"/>
</file>

<file path=customXml/itemProps2.xml><?xml version="1.0" encoding="utf-8"?>
<ds:datastoreItem xmlns:ds="http://schemas.openxmlformats.org/officeDocument/2006/customXml" ds:itemID="{FFB3BCE1-843D-4D0A-B7E5-BC729BD1C897}"/>
</file>

<file path=customXml/itemProps3.xml><?xml version="1.0" encoding="utf-8"?>
<ds:datastoreItem xmlns:ds="http://schemas.openxmlformats.org/officeDocument/2006/customXml" ds:itemID="{36B7227E-A0AE-452F-A226-5C410C26F629}"/>
</file>

<file path=docProps/app.xml><?xml version="1.0" encoding="utf-8"?>
<Properties xmlns="http://schemas.openxmlformats.org/officeDocument/2006/extended-properties" xmlns:vt="http://schemas.openxmlformats.org/officeDocument/2006/docPropsVTypes">
  <TotalTime>62</TotalTime>
  <Words>612</Words>
  <Application>Microsoft Office PowerPoint</Application>
  <PresentationFormat>ワイド画面</PresentationFormat>
  <Paragraphs>53</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メイリオ</vt:lpstr>
      <vt:lpstr>游ゴシック</vt:lpstr>
      <vt:lpstr>Arial</vt:lpstr>
      <vt:lpstr>Wingdings</vt:lpstr>
      <vt:lpstr>Office テーマ</vt:lpstr>
      <vt:lpstr>　概要資料の作成について</vt:lpstr>
      <vt:lpstr>推奨する説明項目（補足付き）</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概要資料について</dc:title>
  <dc:creator>井上 修孝</dc:creator>
  <cp:lastModifiedBy>井上 修孝</cp:lastModifiedBy>
  <cp:revision>6</cp:revision>
  <cp:lastPrinted>2026-10-26T09:17:57Z</cp:lastPrinted>
  <dcterms:created xsi:type="dcterms:W3CDTF">2026-10-26T08:54:05Z</dcterms:created>
  <dcterms:modified xsi:type="dcterms:W3CDTF">2026-10-26T09:58:03Z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0x0101005B8C89233F1C7342B55FF699E242AAC1</vt:lpwstr>
  </property>
</Properties>
</file>